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_rels/notesSlide24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8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2.xml.rels" ContentType="application/vnd.openxmlformats-package.relationships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_rels/presentation.xml.rels" ContentType="application/vnd.openxmlformats-package.relationships+xml"/>
  <Override PartName="/ppt/media/image59.png" ContentType="image/png"/>
  <Override PartName="/ppt/media/image56.png" ContentType="image/png"/>
  <Override PartName="/ppt/media/image55.png" ContentType="image/png"/>
  <Override PartName="/ppt/media/image54.png" ContentType="image/png"/>
  <Override PartName="/ppt/media/image58.jpeg" ContentType="image/jpeg"/>
  <Override PartName="/ppt/media/image73.png" ContentType="image/png"/>
  <Override PartName="/ppt/media/image53.png" ContentType="image/png"/>
  <Override PartName="/ppt/media/image52.png" ContentType="image/png"/>
  <Override PartName="/ppt/media/image51.png" ContentType="image/png"/>
  <Override PartName="/ppt/media/image50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2.png" ContentType="image/png"/>
  <Override PartName="/ppt/media/image41.png" ContentType="image/png"/>
  <Override PartName="/ppt/media/image33.jpeg" ContentType="image/jpeg"/>
  <Override PartName="/ppt/media/image27.png" ContentType="image/png"/>
  <Override PartName="/ppt/media/image14.png" ContentType="image/png"/>
  <Override PartName="/ppt/media/image2.png" ContentType="image/png"/>
  <Override PartName="/ppt/media/image69.png" ContentType="image/png"/>
  <Override PartName="/ppt/media/image32.png" ContentType="image/png"/>
  <Override PartName="/ppt/media/image25.png" ContentType="image/png"/>
  <Override PartName="/ppt/media/image57.png" ContentType="image/png"/>
  <Override PartName="/ppt/media/image20.png" ContentType="image/png"/>
  <Override PartName="/ppt/media/image21.png" ContentType="image/png"/>
  <Override PartName="/ppt/media/image72.png" ContentType="image/png"/>
  <Override PartName="/ppt/media/image70.jpeg" ContentType="image/jpeg"/>
  <Override PartName="/ppt/media/image5.png" ContentType="image/png"/>
  <Override PartName="/ppt/media/image35.png" ContentType="image/png"/>
  <Override PartName="/ppt/media/image15.png" ContentType="image/png"/>
  <Override PartName="/ppt/media/image3.png" ContentType="image/png"/>
  <Override PartName="/ppt/media/image17.jpeg" ContentType="image/jpeg"/>
  <Override PartName="/ppt/media/image26.png" ContentType="image/png"/>
  <Override PartName="/ppt/media/image63.png" ContentType="image/png"/>
  <Override PartName="/ppt/media/image71.png" ContentType="image/png"/>
  <Override PartName="/ppt/media/image29.png" ContentType="image/png"/>
  <Override PartName="/ppt/media/image68.png" ContentType="image/png"/>
  <Override PartName="/ppt/media/image31.png" ContentType="image/png"/>
  <Override PartName="/ppt/media/image67.png" ContentType="image/png"/>
  <Override PartName="/ppt/media/image30.png" ContentType="image/png"/>
  <Override PartName="/ppt/media/image66.png" ContentType="image/png"/>
  <Override PartName="/ppt/media/image65.png" ContentType="image/png"/>
  <Override PartName="/ppt/media/image64.png" ContentType="image/png"/>
  <Override PartName="/ppt/media/image24.png" ContentType="image/png"/>
  <Override PartName="/ppt/media/image61.png" ContentType="image/png"/>
  <Override PartName="/ppt/media/image60.png" ContentType="image/png"/>
  <Override PartName="/ppt/media/image23.png" ContentType="image/png"/>
  <Override PartName="/ppt/media/image16.png" ContentType="image/png"/>
  <Override PartName="/ppt/media/image4.png" ContentType="image/png"/>
  <Override PartName="/ppt/media/image34.png" ContentType="image/png"/>
  <Override PartName="/ppt/media/image74.jpeg" ContentType="image/jpeg"/>
  <Override PartName="/ppt/media/image43.jpeg" ContentType="image/jpeg"/>
  <Override PartName="/ppt/media/image28.png" ContentType="image/png"/>
  <Override PartName="/ppt/media/image10.png" ContentType="image/png"/>
  <Override PartName="/ppt/media/image47.png" ContentType="image/png"/>
  <Override PartName="/ppt/media/image18.png" ContentType="image/png"/>
  <Override PartName="/ppt/media/image6.png" ContentType="image/png"/>
  <Override PartName="/ppt/media/image36.png" ContentType="image/png"/>
  <Override PartName="/ppt/media/image11.png" ContentType="image/png"/>
  <Override PartName="/ppt/media/image48.png" ContentType="image/png"/>
  <Override PartName="/ppt/media/image22.jpeg" ContentType="image/jpeg"/>
  <Override PartName="/ppt/media/image9.png" ContentType="image/png"/>
  <Override PartName="/ppt/media/image39.png" ContentType="image/png"/>
  <Override PartName="/ppt/media/image19.png" ContentType="image/png"/>
  <Override PartName="/ppt/media/image62.jpeg" ContentType="image/jpeg"/>
  <Override PartName="/ppt/media/image7.png" ContentType="image/png"/>
  <Override PartName="/ppt/media/image37.png" ContentType="image/png"/>
  <Override PartName="/ppt/media/image12.png" ContentType="image/png"/>
  <Override PartName="/ppt/media/image49.png" ContentType="image/png"/>
  <Override PartName="/ppt/media/image8.png" ContentType="image/png"/>
  <Override PartName="/ppt/media/image38.png" ContentType="image/png"/>
  <Override PartName="/ppt/media/image1.png" ContentType="image/png"/>
  <Override PartName="/ppt/media/image13.png" ContentType="image/png"/>
  <Override PartName="/ppt/media/image40.png" ContentType="image/png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0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charts/chart9.xml" ContentType="application/vnd.openxmlformats-officedocument.drawingml.chart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_rels/slide23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20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16.xml.rels" ContentType="application/vnd.openxmlformats-package.relationships+xml"/>
  <Override PartName="/ppt/slides/_rels/slide32.xml.rels" ContentType="application/vnd.openxmlformats-package.relationships+xml"/>
  <Override PartName="/ppt/slides/_rels/slide10.xml.rels" ContentType="application/vnd.openxmlformats-package.relationships+xml"/>
  <Override PartName="/ppt/slides/_rels/slide25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33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2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22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8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
</Relationships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Column 3</c:v>
                </c:pt>
              </c:strCache>
            </c:strRef>
          </c:tx>
          <c:spPr>
            <a:solidFill>
              <a:srgbClr val="ffd320"/>
            </a:solidFill>
            <a:ln w="0">
              <a:noFill/>
            </a:ln>
          </c:spPr>
          <c:explosion val="0"/>
          <c:dPt>
            <c:idx val="0"/>
            <c:spPr>
              <a:solidFill>
                <a:srgbClr val="004586"/>
              </a:solidFill>
              <a:ln w="0">
                <a:noFill/>
              </a:ln>
            </c:spPr>
          </c:dPt>
          <c:dPt>
            <c:idx val="1"/>
            <c:spPr>
              <a:solidFill>
                <a:srgbClr val="ff420e"/>
              </a:solidFill>
              <a:ln w="0">
                <a:noFill/>
              </a:ln>
            </c:spPr>
          </c:dPt>
          <c:dPt>
            <c:idx val="2"/>
            <c:spPr>
              <a:solidFill>
                <a:srgbClr val="ffd320"/>
              </a:solidFill>
              <a:ln w="0">
                <a:noFill/>
              </a:ln>
            </c:spPr>
          </c:dPt>
          <c:dPt>
            <c:idx val="3"/>
            <c:spPr>
              <a:solidFill>
                <a:srgbClr val="579d1c"/>
              </a:solidFill>
              <a:ln w="0">
                <a:noFill/>
              </a:ln>
            </c:spPr>
          </c:dPt>
          <c:dPt>
            <c:idx val="4"/>
            <c:spPr>
              <a:solidFill>
                <a:srgbClr val="7e0021"/>
              </a:solidFill>
              <a:ln w="0">
                <a:noFill/>
              </a:ln>
            </c:spPr>
          </c:dPt>
          <c:dLbls>
            <c:dLbl>
              <c:idx val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 </c:separator>
            </c:dLbl>
            <c:dLbl>
              <c:idx val="1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 </c:separator>
            </c:dLbl>
            <c:dLbl>
              <c:idx val="2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 </c:separator>
            </c:dLbl>
            <c:dLbl>
              <c:idx val="3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 </c:separator>
            </c:dLbl>
            <c:dLbl>
              <c:idx val="4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0"/>
              <c:separator>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eparator> </c:separator>
            <c:showLeaderLines val="0"/>
          </c:dLbls>
          <c:cat>
            <c:strRef>
              <c:f>categories</c:f>
              <c:strCache>
                <c:ptCount val="5"/>
                <c:pt idx="0">
                  <c:v>Planung und Analyse 5h</c:v>
                </c:pt>
                <c:pt idx="1">
                  <c:v>Entwurf 10h</c:v>
                </c:pt>
                <c:pt idx="2">
                  <c:v>Implementierung 30h</c:v>
                </c:pt>
                <c:pt idx="3">
                  <c:v>Abnahme und Deployment 5h</c:v>
                </c:pt>
                <c:pt idx="4">
                  <c:v>Dokumentation 20h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  <c:pt idx="0">
                  <c:v>5</c:v>
                </c:pt>
                <c:pt idx="1">
                  <c:v>10</c:v>
                </c:pt>
                <c:pt idx="2">
                  <c:v>30</c:v>
                </c:pt>
                <c:pt idx="3">
                  <c:v>5</c:v>
                </c:pt>
                <c:pt idx="4">
                  <c:v>20</c:v>
                </c:pt>
              </c:numCache>
            </c:numRef>
          </c:val>
        </c:ser>
        <c:firstSliceAng val="0"/>
      </c:pieChart>
      <c:spPr>
        <a:noFill/>
        <a:ln w="0">
          <a:noFill/>
        </a:ln>
      </c:spPr>
    </c:plotArea>
    <c:legend>
      <c:legendPos val="r"/>
      <c:layout>
        <c:manualLayout>
          <c:xMode val="edge"/>
          <c:yMode val="edge"/>
          <c:x val="0.673996294008647"/>
          <c:y val="0.21722231818967"/>
          <c:w val="0.313032736256949"/>
          <c:h val="0.576524442908965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400" spc="-1" strike="noStrike">
              <a:solidFill>
                <a:srgbClr val="000000"/>
              </a:solidFill>
              <a:latin typeface="Arial"/>
              <a:ea typeface="DejaVu Sans"/>
            </a:defRPr>
          </a:pPr>
        </a:p>
      </c:txPr>
    </c:legend>
    <c:plotVisOnly val="1"/>
    <c:dispBlanksAs val="zero"/>
  </c:chart>
  <c:spPr>
    <a:noFill/>
    <a:ln w="9360">
      <a:noFill/>
    </a:ln>
  </c:spPr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89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90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291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5E80EE72-7690-427A-BB48-CBDBCA499E22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528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Präsentation meines Abschlussprojekts</a:t>
            </a: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Thema Entwicklung der Routemap</a:t>
            </a:r>
            <a:endParaRPr b="0" lang="en-US" sz="1800" spc="-1" strike="noStrike">
              <a:latin typeface="Arial"/>
            </a:endParaRPr>
          </a:p>
          <a:p>
            <a:pPr marL="216000" indent="-21528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516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ACBA2C1-619A-47CD-9D22-4EFC0C0798E0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Analyse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43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E08DC48-1D7E-42EF-9343-5AC6E01F5DC6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Als erster Schritt der Analyse wurde...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46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3F16A1E8-C47F-49CD-8A91-1727212488A6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Kommen wir nun...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49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76B3B4F-45AC-4ACB-88AB-CBCC0BDB706D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52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1056C669-5058-4EBA-BD8D-DE95A76DB5D6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Kommen wir nun...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5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35EC64F-AF73-4F1D-A26E-AEF1FD4E24D0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Zuerst wurde ein...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58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2CDDB91-D99E-4C13-845C-87D966B3E463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Die für dieses Projekt verwendeten Technologien umfassen u.a.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1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44A2780-488B-4C1F-9155-6BA6597FB7F3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Zusätzlich wurde…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routes Attribute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4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A83CCC8-F9D3-4FE3-BF6A-9AD8272F54D4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Vorteile: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- View / Model Unabhängig &amp; Austauschbar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- Erhöhte Sicherheit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	</a:t>
            </a:r>
            <a:r>
              <a:rPr b="0" lang="en-US" sz="1800" spc="-1" strike="noStrike">
                <a:latin typeface="Arial"/>
              </a:rPr>
              <a:t>- Validierung von Eingabe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67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94132A7-AB35-4180-B57E-595BFE7DAFCA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Als nächstes werde ich die Implementierung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beschreiben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70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E1497F8-E7A4-4C65-878A-E85378728409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1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Einführung ins Thema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19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D1AE82B-5839-488C-8050-8DC46A3FADC9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Für die Umsetzung wurde sich…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Vorteile: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Iteratives Durchlaufen der Projektphasen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Kontinuierliche Rücksprache mit Stakeholdern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Zeitliche Präsentation von Resultaten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Kurze Reaktionszeiten auf spontane Änderungen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Projektmanagement Tool: Jira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73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1193170-A72C-441E-80C8-D4F02FEDD324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Als erster Schritt…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Wie auf den Screenshots zu sehen...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76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6EA4294B-E417-4DB4-BDCD-ED8B4DBCFB32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Als nächstes…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Geschäftslogik des Parsers implementiert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Vorbereitungen (Prfg. Programmintegrität)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Liest Konfigurationsd. Ein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Verbindet sich mit DB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Parst Routingdaten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Beendet Sitzung mit DB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79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2480AA1-86EC-4562-98C8-BA0951B76C94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8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Weiterhin wurde das API implementiert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Ermittelt anhand übergebenen Netzwerks/Routers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  <a:ea typeface="Noto Sans"/>
              </a:rPr>
              <a:t>    </a:t>
            </a:r>
            <a:r>
              <a:rPr b="0" lang="en-US" sz="1800" spc="-1" strike="noStrike">
                <a:latin typeface="Arial"/>
                <a:ea typeface="Noto Sans"/>
              </a:rPr>
              <a:t>Daten aus Datenbank 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  <a:ea typeface="Noto Sans"/>
              </a:rPr>
              <a:t>→ </a:t>
            </a:r>
            <a:r>
              <a:rPr b="0" lang="en-US" sz="1800" spc="-1" strike="noStrike">
                <a:latin typeface="Arial"/>
                <a:ea typeface="Noto Sans"/>
              </a:rPr>
              <a:t>Formt Daten in JSON um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  <a:ea typeface="Noto Sans"/>
              </a:rPr>
              <a:t>→ </a:t>
            </a:r>
            <a:r>
              <a:rPr b="0" lang="en-US" sz="1800" spc="-1" strike="noStrike">
                <a:latin typeface="Arial"/>
                <a:ea typeface="Noto Sans"/>
              </a:rPr>
              <a:t>gibt Daten zurück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582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83ABC851-B484-4715-8CD0-BB5364FEDEEE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Hier sehen Sie nun…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Nachdem diese implementiert wurde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Fragt Benutzer nach Netzwerk...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85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40F822F-62DA-4444-8863-C16D51B16C74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Zur Sicherstellung der Kompat. wurde zusätzlich…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Testet Dockerfiles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Erstellt Docker Images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Kompiliert Programm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Minifiziert Javascript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Gibt Kompilat als Artefakt frei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588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A0B6392-2F5E-4F3B-877F-468835705E50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Als letzter Schritt … Dokumentation angefertgt.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Entwicklerdoku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→ </a:t>
            </a:r>
            <a:r>
              <a:rPr b="0" lang="en-US" sz="2000" spc="-1" strike="noStrike">
                <a:latin typeface="Arial"/>
              </a:rPr>
              <a:t>Kommentare im Quelltext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→ </a:t>
            </a:r>
            <a:r>
              <a:rPr b="0" lang="en-US" sz="2000" spc="-1" strike="noStrike">
                <a:latin typeface="Arial"/>
              </a:rPr>
              <a:t>API Dokumentation in Wiki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591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4F62096-53E5-498C-A2DC-5B8596394061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Zusätzlich wurde Anwenderdoku bereitgestellt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Beschreibt: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Abhängigkeiten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Installation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Bedienungsanleitung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94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0FDE5AA-DD79-41B8-9C44-2927DAE30B82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Zum Fazit dieses Projekts- [NEXT]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97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61C8C0D-A975-4DF4-A37C-E876E3A67A9E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[SIEHE FOLIE]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1, 2 und 3…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Zukünftig…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→ </a:t>
            </a:r>
            <a:r>
              <a:rPr b="0" lang="en-US" sz="2000" spc="-1" strike="noStrike">
                <a:latin typeface="Arial"/>
              </a:rPr>
              <a:t>Erweiterungswünsche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→ </a:t>
            </a:r>
            <a:r>
              <a:rPr b="0" lang="en-US" sz="2000" spc="-1" strike="noStrike">
                <a:latin typeface="Arial"/>
              </a:rPr>
              <a:t>Wiederverwendung der Daten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	</a:t>
            </a:r>
            <a:r>
              <a:rPr b="0" lang="en-US" sz="2000" spc="-1" strike="noStrike">
                <a:latin typeface="Arial"/>
              </a:rPr>
              <a:t>→ </a:t>
            </a:r>
            <a:r>
              <a:rPr b="0" lang="en-US" sz="2000" spc="-1" strike="noStrike">
                <a:latin typeface="Arial"/>
              </a:rPr>
              <a:t>mit anderen Daten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600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D585946-AE69-4C51-AB28-6C9289C7F1D9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Henry Knopsmeier, 23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Auszubildender AE 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Infrastrukturabteilung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[SIEHE FOLIE]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522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E2DFF25-2DF2-407D-ACFF-A0BAC1929E50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603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89948B3-416B-4D6D-B800-2B3FD2F6518A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606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05441D2-BE00-436C-BE18-96FE6C554B3B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6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609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5962E2E6-421E-47F0-A583-595BC9D0F4B8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61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612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E87BE260-789C-42E9-A36B-89634978C3BE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61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615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73061D04-1967-4A14-B65C-B343210E4769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525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E13C0258-0CB3-41D8-99C4-DDFAAED1C36B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Einführung ins Thema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28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5BF084A-9682-4339-8BCF-EB8E4F812C0A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Firewall = Router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31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B85FFC69-8C44-49BE-9495-312849117F97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Störung der Erreichbarkeit von Systemen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Oft Routing das Problem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Routing = Prozess Wegfindung Netzwerk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→ </a:t>
            </a:r>
            <a:r>
              <a:rPr b="0" lang="en-US" sz="2000" spc="-1" strike="noStrike">
                <a:latin typeface="Arial"/>
              </a:rPr>
              <a:t>durch Routingregeln festgelegt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[NEXT]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[NEXT]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Einzelne Firewall bei Boreus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[NEXT]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Vergleich Urlaub+Atlas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→ </a:t>
            </a:r>
            <a:r>
              <a:rPr b="0" lang="en-US" sz="2000" spc="-1" strike="noStrike">
                <a:latin typeface="Arial"/>
              </a:rPr>
              <a:t>Wo bin ich?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→ </a:t>
            </a:r>
            <a:r>
              <a:rPr b="0" lang="en-US" sz="2000" spc="-1" strike="noStrike">
                <a:latin typeface="Arial"/>
              </a:rPr>
              <a:t>Wo ist mein Ziel?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→ </a:t>
            </a:r>
            <a:r>
              <a:rPr b="0" lang="en-US" sz="2000" spc="-1" strike="noStrike">
                <a:latin typeface="Arial"/>
              </a:rPr>
              <a:t>Wie komme ich dort hin?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→ </a:t>
            </a:r>
            <a:r>
              <a:rPr b="0" lang="en-US" sz="2000" spc="-1" strike="noStrike">
                <a:latin typeface="Arial"/>
              </a:rPr>
              <a:t>Evtl. mehrere Wege?</a:t>
            </a: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 marL="216000" indent="-214920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534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04CCA063-F11A-4A57-82B7-1CBDEE6C3F3B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Beim Reisen → Navi oder Maps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Daher selbiger Lösungsansatz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[SIEHE FOLIE]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37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E2A5BA18-749B-44E7-8573-68E2D8755CDC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160" cy="3083040"/>
          </a:xfrm>
          <a:prstGeom prst="rect">
            <a:avLst/>
          </a:prstGeom>
        </p:spPr>
      </p:sp>
      <p:sp>
        <p:nvSpPr>
          <p:cNvPr id="5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160" cy="35971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Aufgrund von SLAs, welche Reaktionsz. festlegen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→ </a:t>
            </a:r>
            <a:r>
              <a:rPr b="0" lang="en-US" sz="1800" spc="-1" strike="noStrike">
                <a:latin typeface="Arial"/>
              </a:rPr>
              <a:t>Schnelle Bearbeitung essentiell</a:t>
            </a:r>
            <a:endParaRPr b="0" lang="en-US" sz="18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1800" spc="-1" strike="noStrike">
                <a:latin typeface="Arial"/>
              </a:rPr>
              <a:t>[SIEHE FOLIE]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540" name="CustomShape 3"/>
          <p:cNvSpPr/>
          <p:nvPr/>
        </p:nvSpPr>
        <p:spPr>
          <a:xfrm>
            <a:off x="3884760" y="8685360"/>
            <a:ext cx="2968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6B630535-3533-4082-BCC6-1B87B4586FCB}" type="slidenum">
              <a:rPr b="0" lang="de-DE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Grafik 6" descr=""/>
          <p:cNvPicPr/>
          <p:nvPr/>
        </p:nvPicPr>
        <p:blipFill>
          <a:blip r:embed="rId2"/>
          <a:srcRect l="0" t="7493" r="0" b="0"/>
          <a:stretch/>
        </p:blipFill>
        <p:spPr>
          <a:xfrm>
            <a:off x="0" y="3479760"/>
            <a:ext cx="12188880" cy="3375000"/>
          </a:xfrm>
          <a:prstGeom prst="rect">
            <a:avLst/>
          </a:prstGeom>
          <a:ln w="0">
            <a:noFill/>
          </a:ln>
        </p:spPr>
      </p:pic>
      <p:sp>
        <p:nvSpPr>
          <p:cNvPr id="1" name="CustomShape 1"/>
          <p:cNvSpPr/>
          <p:nvPr/>
        </p:nvSpPr>
        <p:spPr>
          <a:xfrm>
            <a:off x="9064080" y="401040"/>
            <a:ext cx="2817720" cy="911160"/>
          </a:xfrm>
          <a:prstGeom prst="rect">
            <a:avLst/>
          </a:prstGeom>
          <a:noFill/>
          <a:ln w="255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" name="Grafik 13" descr="Ein Bild, das Schild, Zeichnung, Essen, Ende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9064080" y="399960"/>
            <a:ext cx="2817720" cy="80280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</a:t>
            </a:r>
            <a:r>
              <a:rPr b="0" lang="en-US" sz="4400" spc="-1" strike="noStrike">
                <a:latin typeface="Arial"/>
              </a:rPr>
              <a:t>ck </a:t>
            </a:r>
            <a:r>
              <a:rPr b="0" lang="en-US" sz="4400" spc="-1" strike="noStrike">
                <a:latin typeface="Arial"/>
              </a:rPr>
              <a:t>to </a:t>
            </a:r>
            <a:r>
              <a:rPr b="0" lang="en-US" sz="4400" spc="-1" strike="noStrike">
                <a:latin typeface="Arial"/>
              </a:rPr>
              <a:t>edi</a:t>
            </a:r>
            <a:r>
              <a:rPr b="0" lang="en-US" sz="4400" spc="-1" strike="noStrike">
                <a:latin typeface="Arial"/>
              </a:rPr>
              <a:t>t </a:t>
            </a:r>
            <a:r>
              <a:rPr b="0" lang="en-US" sz="4400" spc="-1" strike="noStrike">
                <a:latin typeface="Arial"/>
              </a:rPr>
              <a:t>the </a:t>
            </a:r>
            <a:r>
              <a:rPr b="0" lang="en-US" sz="4400" spc="-1" strike="noStrike">
                <a:latin typeface="Arial"/>
              </a:rPr>
              <a:t>titl</a:t>
            </a:r>
            <a:r>
              <a:rPr b="0" lang="en-US" sz="4400" spc="-1" strike="noStrike">
                <a:latin typeface="Arial"/>
              </a:rPr>
              <a:t>e </a:t>
            </a:r>
            <a:r>
              <a:rPr b="0" lang="en-US" sz="4400" spc="-1" strike="noStrike">
                <a:latin typeface="Arial"/>
              </a:rPr>
              <a:t>tex</a:t>
            </a:r>
            <a:r>
              <a:rPr b="0" lang="en-US" sz="4400" spc="-1" strike="noStrike">
                <a:latin typeface="Arial"/>
              </a:rPr>
              <a:t>t </a:t>
            </a:r>
            <a:r>
              <a:rPr b="0" lang="en-US" sz="4400" spc="-1" strike="noStrike">
                <a:latin typeface="Arial"/>
              </a:rPr>
              <a:t>for</a:t>
            </a:r>
            <a:r>
              <a:rPr b="0" lang="en-US" sz="4400" spc="-1" strike="noStrike">
                <a:latin typeface="Arial"/>
              </a:rPr>
              <a:t>ma</a:t>
            </a:r>
            <a:r>
              <a:rPr b="0" lang="en-US" sz="4400" spc="-1" strike="noStrike">
                <a:latin typeface="Arial"/>
              </a:rPr>
              <a:t>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16" descr=""/>
          <p:cNvPicPr/>
          <p:nvPr/>
        </p:nvPicPr>
        <p:blipFill>
          <a:blip r:embed="rId2"/>
          <a:stretch/>
        </p:blipFill>
        <p:spPr>
          <a:xfrm>
            <a:off x="6323760" y="1029240"/>
            <a:ext cx="6584040" cy="5491440"/>
          </a:xfrm>
          <a:prstGeom prst="rect">
            <a:avLst/>
          </a:prstGeom>
          <a:ln w="0"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5768640" y="1151280"/>
            <a:ext cx="6733800" cy="5249160"/>
          </a:xfrm>
          <a:prstGeom prst="rect">
            <a:avLst/>
          </a:prstGeom>
          <a:solidFill>
            <a:srgbClr val="ffffff">
              <a:alpha val="30000"/>
            </a:srgbClr>
          </a:solidFill>
          <a:ln w="255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3" name="Grafik 18" descr="Ein Bild, das Schild, Zeichnung, Essen, Ende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9064080" y="399960"/>
            <a:ext cx="2817720" cy="802800"/>
          </a:xfrm>
          <a:prstGeom prst="rect">
            <a:avLst/>
          </a:prstGeom>
          <a:ln w="0">
            <a:noFill/>
          </a:ln>
        </p:spPr>
      </p:pic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</a:t>
            </a:r>
            <a:r>
              <a:rPr b="0" lang="en-US" sz="4400" spc="-1" strike="noStrike">
                <a:latin typeface="Arial"/>
              </a:rPr>
              <a:t>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rafik 16" descr=""/>
          <p:cNvPicPr/>
          <p:nvPr/>
        </p:nvPicPr>
        <p:blipFill>
          <a:blip r:embed="rId2"/>
          <a:stretch/>
        </p:blipFill>
        <p:spPr>
          <a:xfrm>
            <a:off x="6323760" y="1029240"/>
            <a:ext cx="6584040" cy="5491440"/>
          </a:xfrm>
          <a:prstGeom prst="rect">
            <a:avLst/>
          </a:prstGeom>
          <a:ln w="0"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5768640" y="1151280"/>
            <a:ext cx="6733800" cy="5249160"/>
          </a:xfrm>
          <a:prstGeom prst="rect">
            <a:avLst/>
          </a:prstGeom>
          <a:solidFill>
            <a:srgbClr val="ffffff">
              <a:alpha val="30000"/>
            </a:srgbClr>
          </a:solidFill>
          <a:ln w="255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4" name="Grafik 18" descr="Ein Bild, das Schild, Zeichnung, Essen, Ende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9064080" y="399960"/>
            <a:ext cx="2817720" cy="80280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rafik 16" descr=""/>
          <p:cNvPicPr/>
          <p:nvPr/>
        </p:nvPicPr>
        <p:blipFill>
          <a:blip r:embed="rId2"/>
          <a:stretch/>
        </p:blipFill>
        <p:spPr>
          <a:xfrm>
            <a:off x="6323760" y="1029240"/>
            <a:ext cx="6584040" cy="5491440"/>
          </a:xfrm>
          <a:prstGeom prst="rect">
            <a:avLst/>
          </a:prstGeom>
          <a:ln w="0"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5768640" y="1151280"/>
            <a:ext cx="6733800" cy="5249160"/>
          </a:xfrm>
          <a:prstGeom prst="rect">
            <a:avLst/>
          </a:prstGeom>
          <a:solidFill>
            <a:srgbClr val="ffffff">
              <a:alpha val="30000"/>
            </a:srgbClr>
          </a:solidFill>
          <a:ln w="255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25" name="Grafik 18" descr="Ein Bild, das Schild, Zeichnung, Essen, Ende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9064080" y="399960"/>
            <a:ext cx="2817720" cy="802800"/>
          </a:xfrm>
          <a:prstGeom prst="rect">
            <a:avLst/>
          </a:prstGeom>
          <a:ln w="0">
            <a:noFill/>
          </a:ln>
        </p:spPr>
      </p:pic>
      <p:sp>
        <p:nvSpPr>
          <p:cNvPr id="126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rafik 16" descr=""/>
          <p:cNvPicPr/>
          <p:nvPr/>
        </p:nvPicPr>
        <p:blipFill>
          <a:blip r:embed="rId2"/>
          <a:stretch/>
        </p:blipFill>
        <p:spPr>
          <a:xfrm>
            <a:off x="6323760" y="1029240"/>
            <a:ext cx="6584040" cy="5491440"/>
          </a:xfrm>
          <a:prstGeom prst="rect">
            <a:avLst/>
          </a:prstGeom>
          <a:ln w="0"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5768640" y="1151280"/>
            <a:ext cx="6733800" cy="5249160"/>
          </a:xfrm>
          <a:prstGeom prst="rect">
            <a:avLst/>
          </a:prstGeom>
          <a:solidFill>
            <a:srgbClr val="ffffff">
              <a:alpha val="30000"/>
            </a:srgbClr>
          </a:solidFill>
          <a:ln w="255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66" name="Grafik 18" descr="Ein Bild, das Schild, Zeichnung, Essen, Ende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9064080" y="399960"/>
            <a:ext cx="2817720" cy="802800"/>
          </a:xfrm>
          <a:prstGeom prst="rect">
            <a:avLst/>
          </a:prstGeom>
          <a:ln w="0">
            <a:noFill/>
          </a:ln>
        </p:spPr>
      </p:pic>
      <p:sp>
        <p:nvSpPr>
          <p:cNvPr id="16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rafik 7" descr=""/>
          <p:cNvPicPr/>
          <p:nvPr/>
        </p:nvPicPr>
        <p:blipFill>
          <a:blip r:embed="rId2"/>
          <a:srcRect l="0" t="7493" r="0" b="0"/>
          <a:stretch/>
        </p:blipFill>
        <p:spPr>
          <a:xfrm>
            <a:off x="0" y="3479760"/>
            <a:ext cx="12188880" cy="3375000"/>
          </a:xfrm>
          <a:prstGeom prst="rect">
            <a:avLst/>
          </a:prstGeom>
          <a:ln w="0">
            <a:noFill/>
          </a:ln>
        </p:spPr>
      </p:pic>
      <p:pic>
        <p:nvPicPr>
          <p:cNvPr id="206" name="Grafik 8" descr="Ein Bild, das Schild, Zeichnung, Essen, Ende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9064080" y="399960"/>
            <a:ext cx="2817720" cy="802800"/>
          </a:xfrm>
          <a:prstGeom prst="rect">
            <a:avLst/>
          </a:prstGeom>
          <a:ln w="0">
            <a:noFill/>
          </a:ln>
        </p:spPr>
      </p:pic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rafik 16" descr=""/>
          <p:cNvPicPr/>
          <p:nvPr/>
        </p:nvPicPr>
        <p:blipFill>
          <a:blip r:embed="rId2"/>
          <a:stretch/>
        </p:blipFill>
        <p:spPr>
          <a:xfrm>
            <a:off x="6323760" y="1029240"/>
            <a:ext cx="6584040" cy="5491440"/>
          </a:xfrm>
          <a:prstGeom prst="rect">
            <a:avLst/>
          </a:prstGeom>
          <a:ln w="0">
            <a:noFill/>
          </a:ln>
        </p:spPr>
      </p:pic>
      <p:sp>
        <p:nvSpPr>
          <p:cNvPr id="246" name="CustomShape 1"/>
          <p:cNvSpPr/>
          <p:nvPr/>
        </p:nvSpPr>
        <p:spPr>
          <a:xfrm>
            <a:off x="5768640" y="1151280"/>
            <a:ext cx="6733800" cy="5249160"/>
          </a:xfrm>
          <a:prstGeom prst="rect">
            <a:avLst/>
          </a:prstGeom>
          <a:solidFill>
            <a:srgbClr val="ffffff">
              <a:alpha val="30000"/>
            </a:srgbClr>
          </a:solidFill>
          <a:ln w="255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47" name="Grafik 18" descr="Ein Bild, das Schild, Zeichnung, Essen, Ende enthält.&#10;&#10;Automatisch generierte Beschreibung"/>
          <p:cNvPicPr/>
          <p:nvPr/>
        </p:nvPicPr>
        <p:blipFill>
          <a:blip r:embed="rId3"/>
          <a:stretch/>
        </p:blipFill>
        <p:spPr>
          <a:xfrm>
            <a:off x="9064080" y="399960"/>
            <a:ext cx="2817720" cy="802800"/>
          </a:xfrm>
          <a:prstGeom prst="rect">
            <a:avLst/>
          </a:prstGeom>
          <a:ln w="0">
            <a:noFill/>
          </a:ln>
        </p:spPr>
      </p:pic>
      <p:sp>
        <p:nvSpPr>
          <p:cNvPr id="248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chart" Target="../charts/chart9.xml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slideLayout" Target="../slideLayouts/slideLayout25.xml"/><Relationship Id="rId11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7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slideLayout" Target="../slideLayouts/slideLayout25.xml"/><Relationship Id="rId7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2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jpe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jpe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jpe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5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25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1523880" y="3108960"/>
            <a:ext cx="9140760" cy="39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Webanwendung zur Visualisierung von Routingregeln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93" name="CustomShape 2"/>
          <p:cNvSpPr/>
          <p:nvPr/>
        </p:nvSpPr>
        <p:spPr>
          <a:xfrm>
            <a:off x="1523880" y="2459520"/>
            <a:ext cx="9140760" cy="55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Routemap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Agenda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49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50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ECFBFBE-EE5E-473A-AD88-7D5ED73A2E43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51" name="CustomShape 4"/>
          <p:cNvSpPr/>
          <p:nvPr/>
        </p:nvSpPr>
        <p:spPr>
          <a:xfrm>
            <a:off x="7040880" y="2286000"/>
            <a:ext cx="4934880" cy="41119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52" name="" descr=""/>
          <p:cNvPicPr/>
          <p:nvPr/>
        </p:nvPicPr>
        <p:blipFill>
          <a:blip r:embed="rId1"/>
          <a:stretch/>
        </p:blipFill>
        <p:spPr>
          <a:xfrm>
            <a:off x="1005840" y="2535480"/>
            <a:ext cx="10112400" cy="1942200"/>
          </a:xfrm>
          <a:prstGeom prst="rect">
            <a:avLst/>
          </a:prstGeom>
          <a:ln w="0">
            <a:noFill/>
          </a:ln>
        </p:spPr>
      </p:pic>
      <p:sp>
        <p:nvSpPr>
          <p:cNvPr id="353" name="CustomShape 5"/>
          <p:cNvSpPr/>
          <p:nvPr/>
        </p:nvSpPr>
        <p:spPr>
          <a:xfrm>
            <a:off x="457200" y="4389120"/>
            <a:ext cx="136872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Vorstellung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4" name="CustomShape 6"/>
          <p:cNvSpPr/>
          <p:nvPr/>
        </p:nvSpPr>
        <p:spPr>
          <a:xfrm>
            <a:off x="4937760" y="3931920"/>
            <a:ext cx="10029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2a6099"/>
                </a:solidFill>
                <a:uFillTx/>
                <a:latin typeface="Arial"/>
                <a:ea typeface="DejaVu Sans"/>
              </a:rPr>
              <a:t>Analyse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5" name="CustomShape 7"/>
          <p:cNvSpPr/>
          <p:nvPr/>
        </p:nvSpPr>
        <p:spPr>
          <a:xfrm>
            <a:off x="3291840" y="2169720"/>
            <a:ext cx="91152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Thema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6" name="CustomShape 8"/>
          <p:cNvSpPr/>
          <p:nvPr/>
        </p:nvSpPr>
        <p:spPr>
          <a:xfrm>
            <a:off x="6949440" y="2194560"/>
            <a:ext cx="10029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Entwurf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7" name="CustomShape 9"/>
          <p:cNvSpPr/>
          <p:nvPr/>
        </p:nvSpPr>
        <p:spPr>
          <a:xfrm>
            <a:off x="8229600" y="4480560"/>
            <a:ext cx="1917360" cy="5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Implementierung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8" name="CustomShape 10"/>
          <p:cNvSpPr/>
          <p:nvPr/>
        </p:nvSpPr>
        <p:spPr>
          <a:xfrm>
            <a:off x="10607040" y="2926080"/>
            <a:ext cx="72864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Fazit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Sequenzdiagramm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60" name="CustomShape 2"/>
          <p:cNvSpPr/>
          <p:nvPr/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1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62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AF607F9-F64E-4BDD-B2EB-A27AFF1DF150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363" name="" descr=""/>
          <p:cNvPicPr/>
          <p:nvPr/>
        </p:nvPicPr>
        <p:blipFill>
          <a:blip r:embed="rId1"/>
          <a:stretch/>
        </p:blipFill>
        <p:spPr>
          <a:xfrm>
            <a:off x="731520" y="1603800"/>
            <a:ext cx="5405760" cy="456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Projektphasen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65" name="CustomShape 2"/>
          <p:cNvSpPr/>
          <p:nvPr/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67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1B95BC0-44A3-409E-A4BE-3E924B7ED5C4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graphicFrame>
        <p:nvGraphicFramePr>
          <p:cNvPr id="368" name=""/>
          <p:cNvGraphicFramePr/>
          <p:nvPr/>
        </p:nvGraphicFramePr>
        <p:xfrm>
          <a:off x="1044360" y="1599120"/>
          <a:ext cx="6892200" cy="4168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Amortisation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70" name="CustomShape 2"/>
          <p:cNvSpPr/>
          <p:nvPr/>
        </p:nvSpPr>
        <p:spPr>
          <a:xfrm>
            <a:off x="868680" y="1833120"/>
            <a:ext cx="10512360" cy="43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Projektkosten: 2.460,00€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Zeiteinsparung: 33 Stunden p.A.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Kostensenkung: 1.320,00€ p.A.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Amortisationsdauer: 1 Jahr 47 Wochen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71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72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B59303C-DA7A-4C21-957C-E767A31076B2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373" name="" descr=""/>
          <p:cNvPicPr/>
          <p:nvPr/>
        </p:nvPicPr>
        <p:blipFill>
          <a:blip r:embed="rId1"/>
          <a:stretch/>
        </p:blipFill>
        <p:spPr>
          <a:xfrm>
            <a:off x="6722640" y="2057400"/>
            <a:ext cx="5164200" cy="3252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Agenda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75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76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D143B5D8-BCE1-491C-A64B-C42EAE054C4E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77" name="CustomShape 4"/>
          <p:cNvSpPr/>
          <p:nvPr/>
        </p:nvSpPr>
        <p:spPr>
          <a:xfrm>
            <a:off x="7040880" y="2286000"/>
            <a:ext cx="4934880" cy="41119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1005840" y="2535480"/>
            <a:ext cx="10112400" cy="1942200"/>
          </a:xfrm>
          <a:prstGeom prst="rect">
            <a:avLst/>
          </a:prstGeom>
          <a:ln w="0">
            <a:noFill/>
          </a:ln>
        </p:spPr>
      </p:pic>
      <p:sp>
        <p:nvSpPr>
          <p:cNvPr id="379" name="CustomShape 5"/>
          <p:cNvSpPr/>
          <p:nvPr/>
        </p:nvSpPr>
        <p:spPr>
          <a:xfrm>
            <a:off x="457200" y="4389120"/>
            <a:ext cx="136872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Vorstellung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0" name="CustomShape 6"/>
          <p:cNvSpPr/>
          <p:nvPr/>
        </p:nvSpPr>
        <p:spPr>
          <a:xfrm>
            <a:off x="4937760" y="3931920"/>
            <a:ext cx="10029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Analyse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1" name="CustomShape 7"/>
          <p:cNvSpPr/>
          <p:nvPr/>
        </p:nvSpPr>
        <p:spPr>
          <a:xfrm>
            <a:off x="3291840" y="2169720"/>
            <a:ext cx="91152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Thema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2" name="CustomShape 8"/>
          <p:cNvSpPr/>
          <p:nvPr/>
        </p:nvSpPr>
        <p:spPr>
          <a:xfrm>
            <a:off x="6949440" y="2194560"/>
            <a:ext cx="10029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2a6099"/>
                </a:solidFill>
                <a:uFillTx/>
                <a:latin typeface="Arial"/>
                <a:ea typeface="DejaVu Sans"/>
              </a:rPr>
              <a:t>Entwurf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3" name="CustomShape 9"/>
          <p:cNvSpPr/>
          <p:nvPr/>
        </p:nvSpPr>
        <p:spPr>
          <a:xfrm>
            <a:off x="8229600" y="4480560"/>
            <a:ext cx="1917360" cy="5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Implementierung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4" name="CustomShape 10"/>
          <p:cNvSpPr/>
          <p:nvPr/>
        </p:nvSpPr>
        <p:spPr>
          <a:xfrm>
            <a:off x="10607040" y="2926080"/>
            <a:ext cx="72864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Fazit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Oberflächenentwurf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86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87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D530AEE-6C8F-44E3-97F1-BEAB6DD4F169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388" name="" descr=""/>
          <p:cNvPicPr/>
          <p:nvPr/>
        </p:nvPicPr>
        <p:blipFill>
          <a:blip r:embed="rId1"/>
          <a:stretch/>
        </p:blipFill>
        <p:spPr>
          <a:xfrm>
            <a:off x="1005840" y="1949760"/>
            <a:ext cx="6398640" cy="380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Technologien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90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91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01F8A93-635E-4084-92B0-1D4DE44F39AD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392" name="" descr=""/>
          <p:cNvPicPr/>
          <p:nvPr/>
        </p:nvPicPr>
        <p:blipFill>
          <a:blip r:embed="rId1"/>
          <a:stretch/>
        </p:blipFill>
        <p:spPr>
          <a:xfrm>
            <a:off x="4663440" y="1920240"/>
            <a:ext cx="1278000" cy="1382760"/>
          </a:xfrm>
          <a:prstGeom prst="rect">
            <a:avLst/>
          </a:prstGeom>
          <a:ln w="0">
            <a:noFill/>
          </a:ln>
        </p:spPr>
      </p:pic>
      <p:pic>
        <p:nvPicPr>
          <p:cNvPr id="393" name="" descr=""/>
          <p:cNvPicPr/>
          <p:nvPr/>
        </p:nvPicPr>
        <p:blipFill>
          <a:blip r:embed="rId2"/>
          <a:stretch/>
        </p:blipFill>
        <p:spPr>
          <a:xfrm>
            <a:off x="4663440" y="3474720"/>
            <a:ext cx="2621160" cy="999000"/>
          </a:xfrm>
          <a:prstGeom prst="rect">
            <a:avLst/>
          </a:prstGeom>
          <a:ln w="0">
            <a:noFill/>
          </a:ln>
        </p:spPr>
      </p:pic>
      <p:pic>
        <p:nvPicPr>
          <p:cNvPr id="394" name="" descr=""/>
          <p:cNvPicPr/>
          <p:nvPr/>
        </p:nvPicPr>
        <p:blipFill>
          <a:blip r:embed="rId3"/>
          <a:stretch/>
        </p:blipFill>
        <p:spPr>
          <a:xfrm>
            <a:off x="0" y="3291840"/>
            <a:ext cx="3291480" cy="1644840"/>
          </a:xfrm>
          <a:prstGeom prst="rect">
            <a:avLst/>
          </a:prstGeom>
          <a:ln w="0">
            <a:noFill/>
          </a:ln>
        </p:spPr>
      </p:pic>
      <p:pic>
        <p:nvPicPr>
          <p:cNvPr id="395" name="" descr=""/>
          <p:cNvPicPr/>
          <p:nvPr/>
        </p:nvPicPr>
        <p:blipFill>
          <a:blip r:embed="rId4"/>
          <a:stretch/>
        </p:blipFill>
        <p:spPr>
          <a:xfrm>
            <a:off x="4937760" y="4475880"/>
            <a:ext cx="3015360" cy="852840"/>
          </a:xfrm>
          <a:prstGeom prst="rect">
            <a:avLst/>
          </a:prstGeom>
          <a:ln w="0">
            <a:noFill/>
          </a:ln>
        </p:spPr>
      </p:pic>
      <p:pic>
        <p:nvPicPr>
          <p:cNvPr id="396" name="" descr=""/>
          <p:cNvPicPr/>
          <p:nvPr/>
        </p:nvPicPr>
        <p:blipFill>
          <a:blip r:embed="rId5"/>
          <a:stretch/>
        </p:blipFill>
        <p:spPr>
          <a:xfrm>
            <a:off x="2834640" y="4114800"/>
            <a:ext cx="1524600" cy="2015280"/>
          </a:xfrm>
          <a:prstGeom prst="rect">
            <a:avLst/>
          </a:prstGeom>
          <a:ln w="0">
            <a:noFill/>
          </a:ln>
        </p:spPr>
      </p:pic>
      <p:pic>
        <p:nvPicPr>
          <p:cNvPr id="397" name="" descr=""/>
          <p:cNvPicPr/>
          <p:nvPr/>
        </p:nvPicPr>
        <p:blipFill>
          <a:blip r:embed="rId6"/>
          <a:stretch/>
        </p:blipFill>
        <p:spPr>
          <a:xfrm>
            <a:off x="5366880" y="5394960"/>
            <a:ext cx="4049280" cy="960120"/>
          </a:xfrm>
          <a:prstGeom prst="rect">
            <a:avLst/>
          </a:prstGeom>
          <a:ln w="0">
            <a:noFill/>
          </a:ln>
        </p:spPr>
      </p:pic>
      <p:pic>
        <p:nvPicPr>
          <p:cNvPr id="398" name="" descr=""/>
          <p:cNvPicPr/>
          <p:nvPr/>
        </p:nvPicPr>
        <p:blipFill>
          <a:blip r:embed="rId7"/>
          <a:stretch/>
        </p:blipFill>
        <p:spPr>
          <a:xfrm>
            <a:off x="822960" y="4917960"/>
            <a:ext cx="1404360" cy="1297800"/>
          </a:xfrm>
          <a:prstGeom prst="rect">
            <a:avLst/>
          </a:prstGeom>
          <a:ln w="0">
            <a:noFill/>
          </a:ln>
        </p:spPr>
      </p:pic>
      <p:pic>
        <p:nvPicPr>
          <p:cNvPr id="399" name="" descr=""/>
          <p:cNvPicPr/>
          <p:nvPr/>
        </p:nvPicPr>
        <p:blipFill>
          <a:blip r:embed="rId8"/>
          <a:stretch/>
        </p:blipFill>
        <p:spPr>
          <a:xfrm>
            <a:off x="975240" y="2011680"/>
            <a:ext cx="1217160" cy="1369440"/>
          </a:xfrm>
          <a:prstGeom prst="rect">
            <a:avLst/>
          </a:prstGeom>
          <a:ln w="0">
            <a:noFill/>
          </a:ln>
        </p:spPr>
      </p:pic>
      <p:pic>
        <p:nvPicPr>
          <p:cNvPr id="400" name="" descr=""/>
          <p:cNvPicPr/>
          <p:nvPr/>
        </p:nvPicPr>
        <p:blipFill>
          <a:blip r:embed="rId9"/>
          <a:stretch/>
        </p:blipFill>
        <p:spPr>
          <a:xfrm>
            <a:off x="2737440" y="2005920"/>
            <a:ext cx="1466640" cy="146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Datenbankschema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402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03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474F1F9-C0DD-4D36-ACD7-19644206BE6E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404" name="" descr=""/>
          <p:cNvPicPr/>
          <p:nvPr/>
        </p:nvPicPr>
        <p:blipFill>
          <a:blip r:embed="rId1"/>
          <a:stretch/>
        </p:blipFill>
        <p:spPr>
          <a:xfrm>
            <a:off x="1005840" y="2005920"/>
            <a:ext cx="6500160" cy="4209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Architekturdesign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406" name="CustomShape 2"/>
          <p:cNvSpPr/>
          <p:nvPr/>
        </p:nvSpPr>
        <p:spPr>
          <a:xfrm>
            <a:off x="868680" y="1833120"/>
            <a:ext cx="10512360" cy="43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Mo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del-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Vie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w-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Ada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pte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r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Vie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w: 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We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ban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we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ndu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ng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Mo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del: 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Dat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enb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ank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Ada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pte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r: </a:t>
            </a: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API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07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08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E02F03D-6B04-41E5-961C-9493469E88D2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409" name="" descr=""/>
          <p:cNvPicPr/>
          <p:nvPr/>
        </p:nvPicPr>
        <p:blipFill>
          <a:blip r:embed="rId1"/>
          <a:stretch/>
        </p:blipFill>
        <p:spPr>
          <a:xfrm>
            <a:off x="1143000" y="4029480"/>
            <a:ext cx="9756360" cy="1914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Agenda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A0928B6-109B-4EAF-B10F-3EEF3D9AA89D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13" name="CustomShape 4"/>
          <p:cNvSpPr/>
          <p:nvPr/>
        </p:nvSpPr>
        <p:spPr>
          <a:xfrm>
            <a:off x="7040880" y="2286000"/>
            <a:ext cx="4934880" cy="41119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14" name="" descr=""/>
          <p:cNvPicPr/>
          <p:nvPr/>
        </p:nvPicPr>
        <p:blipFill>
          <a:blip r:embed="rId1"/>
          <a:stretch/>
        </p:blipFill>
        <p:spPr>
          <a:xfrm>
            <a:off x="1005840" y="2535480"/>
            <a:ext cx="10112400" cy="1942200"/>
          </a:xfrm>
          <a:prstGeom prst="rect">
            <a:avLst/>
          </a:prstGeom>
          <a:ln w="0">
            <a:noFill/>
          </a:ln>
        </p:spPr>
      </p:pic>
      <p:sp>
        <p:nvSpPr>
          <p:cNvPr id="415" name="CustomShape 5"/>
          <p:cNvSpPr/>
          <p:nvPr/>
        </p:nvSpPr>
        <p:spPr>
          <a:xfrm>
            <a:off x="457200" y="4389120"/>
            <a:ext cx="136872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Vorstellung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16" name="CustomShape 6"/>
          <p:cNvSpPr/>
          <p:nvPr/>
        </p:nvSpPr>
        <p:spPr>
          <a:xfrm>
            <a:off x="4937760" y="3931920"/>
            <a:ext cx="10029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Analyse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17" name="CustomShape 7"/>
          <p:cNvSpPr/>
          <p:nvPr/>
        </p:nvSpPr>
        <p:spPr>
          <a:xfrm>
            <a:off x="3291840" y="2169720"/>
            <a:ext cx="91152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Thema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18" name="CustomShape 8"/>
          <p:cNvSpPr/>
          <p:nvPr/>
        </p:nvSpPr>
        <p:spPr>
          <a:xfrm>
            <a:off x="6949440" y="2194560"/>
            <a:ext cx="10029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Entwurf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19" name="CustomShape 9"/>
          <p:cNvSpPr/>
          <p:nvPr/>
        </p:nvSpPr>
        <p:spPr>
          <a:xfrm>
            <a:off x="8229600" y="4480560"/>
            <a:ext cx="1917360" cy="5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2a6099"/>
                </a:solidFill>
                <a:uFillTx/>
                <a:latin typeface="Arial"/>
                <a:ea typeface="DejaVu Sans"/>
              </a:rPr>
              <a:t>Implementierung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20" name="CustomShape 10"/>
          <p:cNvSpPr/>
          <p:nvPr/>
        </p:nvSpPr>
        <p:spPr>
          <a:xfrm>
            <a:off x="10607040" y="2926080"/>
            <a:ext cx="72864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Fazit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Agenda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CFE5A1A-192E-4C08-807E-9DBE90C033D9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7040880" y="2286000"/>
            <a:ext cx="4934880" cy="41119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98" name="" descr=""/>
          <p:cNvPicPr/>
          <p:nvPr/>
        </p:nvPicPr>
        <p:blipFill>
          <a:blip r:embed="rId1"/>
          <a:stretch/>
        </p:blipFill>
        <p:spPr>
          <a:xfrm>
            <a:off x="1005840" y="2535480"/>
            <a:ext cx="10112400" cy="1942200"/>
          </a:xfrm>
          <a:prstGeom prst="rect">
            <a:avLst/>
          </a:prstGeom>
          <a:ln w="0">
            <a:noFill/>
          </a:ln>
        </p:spPr>
      </p:pic>
      <p:sp>
        <p:nvSpPr>
          <p:cNvPr id="299" name="CustomShape 5"/>
          <p:cNvSpPr/>
          <p:nvPr/>
        </p:nvSpPr>
        <p:spPr>
          <a:xfrm>
            <a:off x="457200" y="4389120"/>
            <a:ext cx="136872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2a6099"/>
                </a:solidFill>
                <a:uFillTx/>
                <a:latin typeface="Arial"/>
                <a:ea typeface="DejaVu Sans"/>
              </a:rPr>
              <a:t>Vorstellung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0" name="CustomShape 6"/>
          <p:cNvSpPr/>
          <p:nvPr/>
        </p:nvSpPr>
        <p:spPr>
          <a:xfrm>
            <a:off x="4937760" y="3931920"/>
            <a:ext cx="10029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Analyse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1" name="CustomShape 7"/>
          <p:cNvSpPr/>
          <p:nvPr/>
        </p:nvSpPr>
        <p:spPr>
          <a:xfrm>
            <a:off x="3291840" y="2169720"/>
            <a:ext cx="91152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Thema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2" name="CustomShape 8"/>
          <p:cNvSpPr/>
          <p:nvPr/>
        </p:nvSpPr>
        <p:spPr>
          <a:xfrm>
            <a:off x="6949440" y="2194560"/>
            <a:ext cx="10029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Entwurf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3" name="CustomShape 9"/>
          <p:cNvSpPr/>
          <p:nvPr/>
        </p:nvSpPr>
        <p:spPr>
          <a:xfrm>
            <a:off x="8229600" y="4480560"/>
            <a:ext cx="1917360" cy="5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Implementierung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4" name="CustomShape 10"/>
          <p:cNvSpPr/>
          <p:nvPr/>
        </p:nvSpPr>
        <p:spPr>
          <a:xfrm>
            <a:off x="10607040" y="2926080"/>
            <a:ext cx="72864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Fazit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" descr=""/>
          <p:cNvPicPr/>
          <p:nvPr/>
        </p:nvPicPr>
        <p:blipFill>
          <a:blip r:embed="rId1"/>
          <a:stretch/>
        </p:blipFill>
        <p:spPr>
          <a:xfrm>
            <a:off x="3474720" y="3108960"/>
            <a:ext cx="1772640" cy="1847880"/>
          </a:xfrm>
          <a:prstGeom prst="rect">
            <a:avLst/>
          </a:prstGeom>
          <a:ln w="0">
            <a:noFill/>
          </a:ln>
        </p:spPr>
      </p:pic>
      <p:sp>
        <p:nvSpPr>
          <p:cNvPr id="422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Vorgehen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423" name="CustomShape 2"/>
          <p:cNvSpPr/>
          <p:nvPr/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Agiler Entwicklungsprozess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24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25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77BBD7C-5403-43E9-9092-9986557D4AD2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426" name="" descr=""/>
          <p:cNvPicPr/>
          <p:nvPr/>
        </p:nvPicPr>
        <p:blipFill>
          <a:blip r:embed="rId2"/>
          <a:stretch/>
        </p:blipFill>
        <p:spPr>
          <a:xfrm rot="792000">
            <a:off x="5291640" y="2680200"/>
            <a:ext cx="1972080" cy="931320"/>
          </a:xfrm>
          <a:prstGeom prst="rect">
            <a:avLst/>
          </a:prstGeom>
          <a:ln w="0">
            <a:noFill/>
          </a:ln>
        </p:spPr>
      </p:pic>
      <p:pic>
        <p:nvPicPr>
          <p:cNvPr id="427" name="" descr=""/>
          <p:cNvPicPr/>
          <p:nvPr/>
        </p:nvPicPr>
        <p:blipFill>
          <a:blip r:embed="rId3"/>
          <a:stretch/>
        </p:blipFill>
        <p:spPr>
          <a:xfrm rot="20921400">
            <a:off x="4991400" y="5021280"/>
            <a:ext cx="2459880" cy="684720"/>
          </a:xfrm>
          <a:prstGeom prst="rect">
            <a:avLst/>
          </a:prstGeom>
          <a:ln w="0">
            <a:noFill/>
          </a:ln>
        </p:spPr>
      </p:pic>
      <p:pic>
        <p:nvPicPr>
          <p:cNvPr id="428" name="" descr=""/>
          <p:cNvPicPr/>
          <p:nvPr/>
        </p:nvPicPr>
        <p:blipFill>
          <a:blip r:embed="rId4"/>
          <a:stretch/>
        </p:blipFill>
        <p:spPr>
          <a:xfrm rot="21059400">
            <a:off x="1091520" y="2437560"/>
            <a:ext cx="2047320" cy="1276920"/>
          </a:xfrm>
          <a:prstGeom prst="rect">
            <a:avLst/>
          </a:prstGeom>
          <a:ln w="0">
            <a:noFill/>
          </a:ln>
        </p:spPr>
      </p:pic>
      <p:pic>
        <p:nvPicPr>
          <p:cNvPr id="429" name="" descr=""/>
          <p:cNvPicPr/>
          <p:nvPr/>
        </p:nvPicPr>
        <p:blipFill>
          <a:blip r:embed="rId5"/>
          <a:stretch/>
        </p:blipFill>
        <p:spPr>
          <a:xfrm rot="609000">
            <a:off x="1213560" y="4680360"/>
            <a:ext cx="2367720" cy="1031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Datenbank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431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32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7E67081-063D-487A-A290-081F57817F00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433" name="" descr=""/>
          <p:cNvPicPr/>
          <p:nvPr/>
        </p:nvPicPr>
        <p:blipFill>
          <a:blip r:embed="rId1"/>
          <a:stretch/>
        </p:blipFill>
        <p:spPr>
          <a:xfrm>
            <a:off x="4771080" y="2286000"/>
            <a:ext cx="6431040" cy="2743200"/>
          </a:xfrm>
          <a:prstGeom prst="rect">
            <a:avLst/>
          </a:prstGeom>
          <a:ln w="0">
            <a:noFill/>
          </a:ln>
        </p:spPr>
      </p:pic>
      <p:pic>
        <p:nvPicPr>
          <p:cNvPr id="434" name="" descr=""/>
          <p:cNvPicPr/>
          <p:nvPr/>
        </p:nvPicPr>
        <p:blipFill>
          <a:blip r:embed="rId2"/>
          <a:stretch/>
        </p:blipFill>
        <p:spPr>
          <a:xfrm>
            <a:off x="914400" y="2186280"/>
            <a:ext cx="3108960" cy="2842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Geschäftslogik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436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37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F6AD1C0-4D85-4250-965F-6EBBECC29C1D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438" name="" descr=""/>
          <p:cNvPicPr/>
          <p:nvPr/>
        </p:nvPicPr>
        <p:blipFill>
          <a:blip r:embed="rId1"/>
          <a:srcRect l="9258" t="41194" r="0" b="3372"/>
          <a:stretch/>
        </p:blipFill>
        <p:spPr>
          <a:xfrm>
            <a:off x="828000" y="1755720"/>
            <a:ext cx="6898320" cy="4204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Application Programming Interface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440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41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4F78A20-469C-4E26-9416-10EEDBB4DB00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442" name="" descr=""/>
          <p:cNvPicPr/>
          <p:nvPr/>
        </p:nvPicPr>
        <p:blipFill>
          <a:blip r:embed="rId1"/>
          <a:srcRect l="8670" t="43345" r="0" b="0"/>
          <a:stretch/>
        </p:blipFill>
        <p:spPr>
          <a:xfrm>
            <a:off x="842040" y="1732680"/>
            <a:ext cx="8073360" cy="418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Webanwendung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444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45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17515EF-A2B8-4BF5-83CD-629063441337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446" name="" descr=""/>
          <p:cNvPicPr/>
          <p:nvPr/>
        </p:nvPicPr>
        <p:blipFill>
          <a:blip r:embed="rId1"/>
          <a:stretch/>
        </p:blipFill>
        <p:spPr>
          <a:xfrm>
            <a:off x="640080" y="1645920"/>
            <a:ext cx="6877800" cy="3935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Continuous Integration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448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49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84103C3-CF6A-4B00-BEBA-28C6A0BF7923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450" name="" descr=""/>
          <p:cNvPicPr/>
          <p:nvPr/>
        </p:nvPicPr>
        <p:blipFill>
          <a:blip r:embed="rId1"/>
          <a:stretch/>
        </p:blipFill>
        <p:spPr>
          <a:xfrm>
            <a:off x="1143000" y="1828800"/>
            <a:ext cx="9818640" cy="3799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Entwicklerdokumentation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452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53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A1C0F99-81A7-4CF8-8A00-4F8EFC94721F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454" name="" descr=""/>
          <p:cNvPicPr/>
          <p:nvPr/>
        </p:nvPicPr>
        <p:blipFill>
          <a:blip r:embed="rId1"/>
          <a:stretch/>
        </p:blipFill>
        <p:spPr>
          <a:xfrm>
            <a:off x="731520" y="1645920"/>
            <a:ext cx="5484240" cy="414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Anwenderdokumentation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456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57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F2B7810-0C3A-4C86-B3EE-75B8311722FC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458" name="" descr=""/>
          <p:cNvPicPr/>
          <p:nvPr/>
        </p:nvPicPr>
        <p:blipFill>
          <a:blip r:embed="rId1"/>
          <a:srcRect l="0" t="11254" r="0" b="20025"/>
          <a:stretch/>
        </p:blipFill>
        <p:spPr>
          <a:xfrm>
            <a:off x="839160" y="1554480"/>
            <a:ext cx="5011920" cy="4329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Agenda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460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61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D282751-043A-4B2D-AF83-A1B34546B897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62" name="CustomShape 4"/>
          <p:cNvSpPr/>
          <p:nvPr/>
        </p:nvSpPr>
        <p:spPr>
          <a:xfrm>
            <a:off x="7040880" y="2286000"/>
            <a:ext cx="4934880" cy="41119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63" name="" descr=""/>
          <p:cNvPicPr/>
          <p:nvPr/>
        </p:nvPicPr>
        <p:blipFill>
          <a:blip r:embed="rId1"/>
          <a:stretch/>
        </p:blipFill>
        <p:spPr>
          <a:xfrm>
            <a:off x="1005840" y="2535480"/>
            <a:ext cx="10112400" cy="1942200"/>
          </a:xfrm>
          <a:prstGeom prst="rect">
            <a:avLst/>
          </a:prstGeom>
          <a:ln w="0">
            <a:noFill/>
          </a:ln>
        </p:spPr>
      </p:pic>
      <p:sp>
        <p:nvSpPr>
          <p:cNvPr id="464" name="CustomShape 5"/>
          <p:cNvSpPr/>
          <p:nvPr/>
        </p:nvSpPr>
        <p:spPr>
          <a:xfrm>
            <a:off x="457200" y="4389120"/>
            <a:ext cx="136872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Vorstellung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65" name="CustomShape 6"/>
          <p:cNvSpPr/>
          <p:nvPr/>
        </p:nvSpPr>
        <p:spPr>
          <a:xfrm>
            <a:off x="4937760" y="3931920"/>
            <a:ext cx="10029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Analyse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66" name="CustomShape 7"/>
          <p:cNvSpPr/>
          <p:nvPr/>
        </p:nvSpPr>
        <p:spPr>
          <a:xfrm>
            <a:off x="3291840" y="2169720"/>
            <a:ext cx="91152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Thema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67" name="CustomShape 8"/>
          <p:cNvSpPr/>
          <p:nvPr/>
        </p:nvSpPr>
        <p:spPr>
          <a:xfrm>
            <a:off x="6949440" y="2194560"/>
            <a:ext cx="10029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Entwurf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68" name="CustomShape 9"/>
          <p:cNvSpPr/>
          <p:nvPr/>
        </p:nvSpPr>
        <p:spPr>
          <a:xfrm>
            <a:off x="8229600" y="4480560"/>
            <a:ext cx="1917360" cy="5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Implementierung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69" name="CustomShape 10"/>
          <p:cNvSpPr/>
          <p:nvPr/>
        </p:nvSpPr>
        <p:spPr>
          <a:xfrm>
            <a:off x="10607040" y="2926080"/>
            <a:ext cx="72864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2a6099"/>
                </a:solidFill>
                <a:uFillTx/>
                <a:latin typeface="Arial"/>
                <a:ea typeface="DejaVu Sans"/>
              </a:rPr>
              <a:t>Fazit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Fazit und Ausblick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471" name="CustomShape 2"/>
          <p:cNvSpPr/>
          <p:nvPr/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Anforderungen des Pflichtenhefts erfüllt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Projektphasen eingehalten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Sammeln wertvoller Erfahrungen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Erweiterungen möglich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472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73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FEFD3C4-320B-458B-8364-F59AF2A99D9A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Boreus GmbH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Mittelständisches Unternehmen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Sitz in Stralsund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Open Sans Light"/>
              </a:rPr>
              <a:t>Teil des Technologieverbunds Release42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Open Sans Light"/>
              </a:rPr>
              <a:t>Team aus ca. 200 IT-Spezialisten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Open Sans Light"/>
              </a:rPr>
              <a:t>Fokus auf Managed Hybrid Cloud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07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08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10D9B17-5CEF-4CC3-8FC1-F7EF5D4E359F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Bilderquellen</a:t>
            </a:r>
            <a:endParaRPr b="0" lang="en-US" sz="3800" spc="-1" strike="noStrike">
              <a:latin typeface="Arial"/>
            </a:endParaRPr>
          </a:p>
        </p:txBody>
      </p:sp>
      <p:graphicFrame>
        <p:nvGraphicFramePr>
          <p:cNvPr id="475" name="Table 2"/>
          <p:cNvGraphicFramePr/>
          <p:nvPr/>
        </p:nvGraphicFramePr>
        <p:xfrm>
          <a:off x="838080" y="1825560"/>
          <a:ext cx="6933960" cy="4392000"/>
        </p:xfrm>
        <a:graphic>
          <a:graphicData uri="http://schemas.openxmlformats.org/drawingml/2006/table">
            <a:tbl>
              <a:tblPr/>
              <a:tblGrid>
                <a:gridCol w="3467160"/>
                <a:gridCol w="3467160"/>
              </a:tblGrid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Times New Roman"/>
                        </a:rPr>
                        <a:t>https://upload.wikimedia.org/wikipedia/commons/thumb/4/42/Süddeutsche_Zeitung_Logo.svg/2000px-Süddeutsche_Zeitung_Logo.svg.png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</a:tr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Times New Roman"/>
                        </a:rPr>
                        <a:t>https://lh3.googleusercontent.com/proxy/WkrCOOcRnVuSmXGOjJ7djOnk3N7xC6OzYR6HRoBN8AobflmhzWN0xkx5niidfnyK_QUwsnccV-8PIRvctjjokPt25OLZsg5CbXUu50riypWbKGOHxXPeXyHM3sFY0fX4hHw5kCc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</a:tr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Times New Roman"/>
                        </a:rPr>
                        <a:t>https://upload.wikimedia.org/wikipedia/en/thumb/0/03/AIDA_logo.svg/1200px-AIDA_logo.svg.png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109836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Times New Roman"/>
                        </a:rPr>
                        <a:t>https://www.zeit-verlagsgruppe.de/wp-content/uploads/2020/01/dz_verlagsgruppe_logo.png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476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77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78" name="" descr=""/>
          <p:cNvPicPr/>
          <p:nvPr/>
        </p:nvPicPr>
        <p:blipFill>
          <a:blip r:embed="rId1"/>
          <a:stretch/>
        </p:blipFill>
        <p:spPr>
          <a:xfrm>
            <a:off x="1097280" y="2194560"/>
            <a:ext cx="2966400" cy="341640"/>
          </a:xfrm>
          <a:prstGeom prst="rect">
            <a:avLst/>
          </a:prstGeom>
          <a:ln w="0">
            <a:noFill/>
          </a:ln>
        </p:spPr>
      </p:pic>
      <p:pic>
        <p:nvPicPr>
          <p:cNvPr id="479" name="" descr=""/>
          <p:cNvPicPr/>
          <p:nvPr/>
        </p:nvPicPr>
        <p:blipFill>
          <a:blip r:embed="rId2"/>
          <a:stretch/>
        </p:blipFill>
        <p:spPr>
          <a:xfrm>
            <a:off x="1932120" y="2926080"/>
            <a:ext cx="1173960" cy="1094400"/>
          </a:xfrm>
          <a:prstGeom prst="rect">
            <a:avLst/>
          </a:prstGeom>
          <a:ln w="0">
            <a:noFill/>
          </a:ln>
        </p:spPr>
      </p:pic>
      <p:pic>
        <p:nvPicPr>
          <p:cNvPr id="480" name="" descr=""/>
          <p:cNvPicPr/>
          <p:nvPr/>
        </p:nvPicPr>
        <p:blipFill>
          <a:blip r:embed="rId3"/>
          <a:stretch/>
        </p:blipFill>
        <p:spPr>
          <a:xfrm>
            <a:off x="1908000" y="4023360"/>
            <a:ext cx="1198080" cy="1104120"/>
          </a:xfrm>
          <a:prstGeom prst="rect">
            <a:avLst/>
          </a:prstGeom>
          <a:ln w="0">
            <a:noFill/>
          </a:ln>
        </p:spPr>
      </p:pic>
      <p:pic>
        <p:nvPicPr>
          <p:cNvPr id="481" name="" descr=""/>
          <p:cNvPicPr/>
          <p:nvPr/>
        </p:nvPicPr>
        <p:blipFill>
          <a:blip r:embed="rId4"/>
          <a:stretch/>
        </p:blipFill>
        <p:spPr>
          <a:xfrm>
            <a:off x="1319400" y="5271840"/>
            <a:ext cx="2701080" cy="668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Bilderquellen</a:t>
            </a:r>
            <a:endParaRPr b="0" lang="en-US" sz="3800" spc="-1" strike="noStrike">
              <a:latin typeface="Arial"/>
            </a:endParaRPr>
          </a:p>
        </p:txBody>
      </p:sp>
      <p:graphicFrame>
        <p:nvGraphicFramePr>
          <p:cNvPr id="483" name="Table 2"/>
          <p:cNvGraphicFramePr/>
          <p:nvPr/>
        </p:nvGraphicFramePr>
        <p:xfrm>
          <a:off x="838080" y="1825560"/>
          <a:ext cx="6933960" cy="4392000"/>
        </p:xfrm>
        <a:graphic>
          <a:graphicData uri="http://schemas.openxmlformats.org/drawingml/2006/table">
            <a:tbl>
              <a:tblPr/>
              <a:tblGrid>
                <a:gridCol w="3467160"/>
                <a:gridCol w="3467160"/>
              </a:tblGrid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Times New Roman"/>
                        </a:rPr>
                        <a:t>https://advantech-ncg.zendesk.com/hc/article_attachments/360080646211/mceclip0.png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</a:tr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Times New Roman"/>
                        </a:rPr>
                        <a:t>https://drkevinblackwell.files.wordpress.com/2016/06/spiritual-tourists.jpg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</a:tr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Times New Roman"/>
                        </a:rPr>
                        <a:t>https://www.pngitem.com/middle/iJTTiRJ_image-man-with-idea-png-transparent-png/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109836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Arial"/>
                        </a:rPr>
                        <a:t>https://images.expertmarket.co.uk/wp-content/uploads/sites/default/files/web-design/website_prices.png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484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85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86" name="" descr=""/>
          <p:cNvPicPr/>
          <p:nvPr/>
        </p:nvPicPr>
        <p:blipFill>
          <a:blip r:embed="rId1"/>
          <a:stretch/>
        </p:blipFill>
        <p:spPr>
          <a:xfrm>
            <a:off x="1539360" y="1920240"/>
            <a:ext cx="2023920" cy="867240"/>
          </a:xfrm>
          <a:prstGeom prst="rect">
            <a:avLst/>
          </a:prstGeom>
          <a:ln w="0">
            <a:noFill/>
          </a:ln>
        </p:spPr>
      </p:pic>
      <p:pic>
        <p:nvPicPr>
          <p:cNvPr id="487" name="" descr=""/>
          <p:cNvPicPr/>
          <p:nvPr/>
        </p:nvPicPr>
        <p:blipFill>
          <a:blip r:embed="rId2"/>
          <a:stretch/>
        </p:blipFill>
        <p:spPr>
          <a:xfrm>
            <a:off x="2165400" y="2926080"/>
            <a:ext cx="727200" cy="1092600"/>
          </a:xfrm>
          <a:prstGeom prst="rect">
            <a:avLst/>
          </a:prstGeom>
          <a:ln w="0">
            <a:noFill/>
          </a:ln>
        </p:spPr>
      </p:pic>
      <p:pic>
        <p:nvPicPr>
          <p:cNvPr id="488" name="" descr=""/>
          <p:cNvPicPr/>
          <p:nvPr/>
        </p:nvPicPr>
        <p:blipFill>
          <a:blip r:embed="rId3"/>
          <a:stretch/>
        </p:blipFill>
        <p:spPr>
          <a:xfrm>
            <a:off x="1828800" y="4023360"/>
            <a:ext cx="1362240" cy="1094400"/>
          </a:xfrm>
          <a:prstGeom prst="rect">
            <a:avLst/>
          </a:prstGeom>
          <a:ln w="0">
            <a:noFill/>
          </a:ln>
        </p:spPr>
      </p:pic>
      <p:pic>
        <p:nvPicPr>
          <p:cNvPr id="489" name="" descr=""/>
          <p:cNvPicPr/>
          <p:nvPr/>
        </p:nvPicPr>
        <p:blipFill>
          <a:blip r:embed="rId4"/>
          <a:stretch/>
        </p:blipFill>
        <p:spPr>
          <a:xfrm>
            <a:off x="1562760" y="5120280"/>
            <a:ext cx="1818000" cy="1094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Bilderquellen</a:t>
            </a:r>
            <a:endParaRPr b="0" lang="en-US" sz="3800" spc="-1" strike="noStrike">
              <a:latin typeface="Arial"/>
            </a:endParaRPr>
          </a:p>
        </p:txBody>
      </p:sp>
      <p:graphicFrame>
        <p:nvGraphicFramePr>
          <p:cNvPr id="491" name="Table 2"/>
          <p:cNvGraphicFramePr/>
          <p:nvPr/>
        </p:nvGraphicFramePr>
        <p:xfrm>
          <a:off x="838080" y="1825560"/>
          <a:ext cx="6933960" cy="4392000"/>
        </p:xfrm>
        <a:graphic>
          <a:graphicData uri="http://schemas.openxmlformats.org/drawingml/2006/table">
            <a:tbl>
              <a:tblPr/>
              <a:tblGrid>
                <a:gridCol w="3467160"/>
                <a:gridCol w="3467160"/>
              </a:tblGrid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Arial"/>
                        </a:rPr>
                        <a:t>https://upload.wikimedia.org/wikipedia/commons/thumb/0/0a/Python.svg/1200px-Python.svg.png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</a:tr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Arial"/>
                        </a:rPr>
                        <a:t>https://upload.wikimedia.org/wikipedia/commons/1/18/ISO_C++_Logo.svg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</a:tr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Arial"/>
                        </a:rPr>
                        <a:t>https://upload.wikimedia.org/wikipedia/commons/thumb/b/ba/Javascript_badge.svg/710px-Javascript_badge.svg.png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109836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Arial"/>
                        </a:rPr>
                        <a:t>https://upload.wikimedia.org/wikipedia/commons/thumb/c/ca/MariaDB_colour_logo.svg/1200px-MariaDB_colour_logo.svg.png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492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93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4" name="" descr=""/>
          <p:cNvPicPr/>
          <p:nvPr/>
        </p:nvPicPr>
        <p:blipFill>
          <a:blip r:embed="rId1"/>
          <a:stretch/>
        </p:blipFill>
        <p:spPr>
          <a:xfrm>
            <a:off x="2011680" y="1825560"/>
            <a:ext cx="1100880" cy="1100880"/>
          </a:xfrm>
          <a:prstGeom prst="rect">
            <a:avLst/>
          </a:prstGeom>
          <a:ln w="0">
            <a:noFill/>
          </a:ln>
        </p:spPr>
      </p:pic>
      <p:pic>
        <p:nvPicPr>
          <p:cNvPr id="495" name="" descr=""/>
          <p:cNvPicPr/>
          <p:nvPr/>
        </p:nvPicPr>
        <p:blipFill>
          <a:blip r:embed="rId2"/>
          <a:stretch/>
        </p:blipFill>
        <p:spPr>
          <a:xfrm>
            <a:off x="2103120" y="2928600"/>
            <a:ext cx="912240" cy="1026360"/>
          </a:xfrm>
          <a:prstGeom prst="rect">
            <a:avLst/>
          </a:prstGeom>
          <a:ln w="0">
            <a:noFill/>
          </a:ln>
        </p:spPr>
      </p:pic>
      <p:pic>
        <p:nvPicPr>
          <p:cNvPr id="496" name="" descr=""/>
          <p:cNvPicPr/>
          <p:nvPr/>
        </p:nvPicPr>
        <p:blipFill>
          <a:blip r:embed="rId3"/>
          <a:stretch/>
        </p:blipFill>
        <p:spPr>
          <a:xfrm>
            <a:off x="2094480" y="4023360"/>
            <a:ext cx="1012320" cy="1095120"/>
          </a:xfrm>
          <a:prstGeom prst="rect">
            <a:avLst/>
          </a:prstGeom>
          <a:ln w="0">
            <a:noFill/>
          </a:ln>
        </p:spPr>
      </p:pic>
      <p:pic>
        <p:nvPicPr>
          <p:cNvPr id="497" name="" descr=""/>
          <p:cNvPicPr/>
          <p:nvPr/>
        </p:nvPicPr>
        <p:blipFill>
          <a:blip r:embed="rId4"/>
          <a:stretch/>
        </p:blipFill>
        <p:spPr>
          <a:xfrm>
            <a:off x="1097280" y="5212080"/>
            <a:ext cx="3015360" cy="852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Bilderquellen</a:t>
            </a:r>
            <a:endParaRPr b="0" lang="en-US" sz="3800" spc="-1" strike="noStrike">
              <a:latin typeface="Arial"/>
            </a:endParaRPr>
          </a:p>
        </p:txBody>
      </p:sp>
      <p:graphicFrame>
        <p:nvGraphicFramePr>
          <p:cNvPr id="499" name="Table 2"/>
          <p:cNvGraphicFramePr/>
          <p:nvPr/>
        </p:nvGraphicFramePr>
        <p:xfrm>
          <a:off x="838080" y="1825560"/>
          <a:ext cx="6933960" cy="4392000"/>
        </p:xfrm>
        <a:graphic>
          <a:graphicData uri="http://schemas.openxmlformats.org/drawingml/2006/table">
            <a:tbl>
              <a:tblPr/>
              <a:tblGrid>
                <a:gridCol w="3467160"/>
                <a:gridCol w="3467160"/>
              </a:tblGrid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Arial"/>
                        </a:rPr>
                        <a:t>https://upload.wikimedia.org/wikipedia/commons/thumb/4/4a/Debian-OpenLogo.svg/800px-Debian-OpenLogo.svg.png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</a:tr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Arial"/>
                        </a:rPr>
                        <a:t>https://fastcgi-archives.github.io/images/litespeed-screenshot.jpg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</a:tr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Arial"/>
                        </a:rPr>
                        <a:t>https://upload.wikimedia.org/wikipedia/commons/thumb/1/10/Apache_HTTP_server_logo_(2019-present).svg/1200px-Apache_HTTP_server_logo_(2019-present).svg.png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99ccff"/>
                    </a:solidFill>
                  </a:tcPr>
                </a:tc>
              </a:tr>
              <a:tr h="109836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Arial"/>
                        </a:rPr>
                        <a:t>https://upload.wikimedia.org/wikipedia/commons/thumb/1/18/GitLab_Logo.svg/1200px-GitLab_Logo.svg.png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500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01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02" name="" descr=""/>
          <p:cNvPicPr/>
          <p:nvPr/>
        </p:nvPicPr>
        <p:blipFill>
          <a:blip r:embed="rId1"/>
          <a:stretch/>
        </p:blipFill>
        <p:spPr>
          <a:xfrm>
            <a:off x="2194560" y="1825560"/>
            <a:ext cx="820800" cy="1085040"/>
          </a:xfrm>
          <a:prstGeom prst="rect">
            <a:avLst/>
          </a:prstGeom>
          <a:ln w="0">
            <a:noFill/>
          </a:ln>
        </p:spPr>
      </p:pic>
      <p:pic>
        <p:nvPicPr>
          <p:cNvPr id="503" name="" descr=""/>
          <p:cNvPicPr/>
          <p:nvPr/>
        </p:nvPicPr>
        <p:blipFill>
          <a:blip r:embed="rId2"/>
          <a:stretch/>
        </p:blipFill>
        <p:spPr>
          <a:xfrm>
            <a:off x="1554480" y="2926080"/>
            <a:ext cx="2100960" cy="1049400"/>
          </a:xfrm>
          <a:prstGeom prst="rect">
            <a:avLst/>
          </a:prstGeom>
          <a:ln w="0">
            <a:noFill/>
          </a:ln>
        </p:spPr>
      </p:pic>
      <p:pic>
        <p:nvPicPr>
          <p:cNvPr id="504" name="" descr=""/>
          <p:cNvPicPr/>
          <p:nvPr/>
        </p:nvPicPr>
        <p:blipFill>
          <a:blip r:embed="rId3"/>
          <a:stretch/>
        </p:blipFill>
        <p:spPr>
          <a:xfrm>
            <a:off x="1188720" y="4019760"/>
            <a:ext cx="2882880" cy="1098720"/>
          </a:xfrm>
          <a:prstGeom prst="rect">
            <a:avLst/>
          </a:prstGeom>
          <a:ln w="0">
            <a:noFill/>
          </a:ln>
        </p:spPr>
      </p:pic>
      <p:pic>
        <p:nvPicPr>
          <p:cNvPr id="505" name="" descr=""/>
          <p:cNvPicPr/>
          <p:nvPr/>
        </p:nvPicPr>
        <p:blipFill>
          <a:blip r:embed="rId4"/>
          <a:stretch/>
        </p:blipFill>
        <p:spPr>
          <a:xfrm>
            <a:off x="2007000" y="5199480"/>
            <a:ext cx="1099800" cy="101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Bilderquellen</a:t>
            </a:r>
            <a:endParaRPr b="0" lang="en-US" sz="3800" spc="-1" strike="noStrike">
              <a:latin typeface="Arial"/>
            </a:endParaRPr>
          </a:p>
        </p:txBody>
      </p:sp>
      <p:graphicFrame>
        <p:nvGraphicFramePr>
          <p:cNvPr id="507" name="Table 2"/>
          <p:cNvGraphicFramePr/>
          <p:nvPr/>
        </p:nvGraphicFramePr>
        <p:xfrm>
          <a:off x="838080" y="1825560"/>
          <a:ext cx="6933960" cy="2195640"/>
        </p:xfrm>
        <a:graphic>
          <a:graphicData uri="http://schemas.openxmlformats.org/drawingml/2006/table">
            <a:tbl>
              <a:tblPr/>
              <a:tblGrid>
                <a:gridCol w="3467160"/>
                <a:gridCol w="3467160"/>
              </a:tblGrid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Arial"/>
                        </a:rPr>
                        <a:t>https://upload.wikimedia.org/wikipedia/commons/thumb/4/4e/Docker_(container_engine)_logo.svg/1200px-Docker_(container_engine)_logo.svg.png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66cc"/>
                    </a:solidFill>
                  </a:tcPr>
                </a:tc>
              </a:tr>
              <a:tr h="1098000">
                <a:tc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  <a:tc>
                  <a:txBody>
                    <a:bodyPr lIns="90000" rIns="90000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200" spc="-1" strike="noStrike">
                          <a:latin typeface="Arial"/>
                        </a:rPr>
                        <a:t>https://p.kindpng.com/picc/s/778-7783038_jira-software-logo-jira-cloud-logo-hd-png.png</a:t>
                      </a:r>
                      <a:endParaRPr b="0" lang="en-US" sz="1200" spc="-1" strike="noStrike">
                        <a:latin typeface="Arial"/>
                      </a:endParaRPr>
                    </a:p>
                  </a:txBody>
                  <a:tcPr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sp>
        <p:nvSpPr>
          <p:cNvPr id="508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09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10" name="" descr=""/>
          <p:cNvPicPr/>
          <p:nvPr/>
        </p:nvPicPr>
        <p:blipFill>
          <a:blip r:embed="rId1"/>
          <a:stretch/>
        </p:blipFill>
        <p:spPr>
          <a:xfrm>
            <a:off x="914400" y="1941840"/>
            <a:ext cx="3371760" cy="799200"/>
          </a:xfrm>
          <a:prstGeom prst="rect">
            <a:avLst/>
          </a:prstGeom>
          <a:ln w="0">
            <a:noFill/>
          </a:ln>
        </p:spPr>
      </p:pic>
      <p:pic>
        <p:nvPicPr>
          <p:cNvPr id="511" name="" descr=""/>
          <p:cNvPicPr/>
          <p:nvPr/>
        </p:nvPicPr>
        <p:blipFill>
          <a:blip r:embed="rId2"/>
          <a:stretch/>
        </p:blipFill>
        <p:spPr>
          <a:xfrm>
            <a:off x="2086920" y="2926080"/>
            <a:ext cx="1019880" cy="1063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CustomShape 1"/>
          <p:cNvSpPr/>
          <p:nvPr/>
        </p:nvSpPr>
        <p:spPr>
          <a:xfrm>
            <a:off x="838080" y="365040"/>
            <a:ext cx="10512360" cy="132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2"/>
          <p:cNvSpPr/>
          <p:nvPr/>
        </p:nvSpPr>
        <p:spPr>
          <a:xfrm>
            <a:off x="838080" y="1825560"/>
            <a:ext cx="8183880" cy="43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1995ff"/>
                </a:solidFill>
                <a:latin typeface="Calibri"/>
                <a:ea typeface="DejaVu Sans"/>
              </a:rPr>
              <a:t>Vielen Dank für Ihre Aufmerksamkeit!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44546a"/>
                </a:solidFill>
                <a:latin typeface="Calibri"/>
                <a:ea typeface="DejaVu Sans"/>
              </a:rPr>
              <a:t>Gern stehe ich zur Beantwortung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de-DE" sz="2800" spc="-1" strike="noStrike">
                <a:solidFill>
                  <a:srgbClr val="44546a"/>
                </a:solidFill>
                <a:latin typeface="Calibri"/>
                <a:ea typeface="DejaVu Sans"/>
              </a:rPr>
              <a:t>offener Fragen zur Verfügung.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Kunden von Boreus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11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932AE6E-97EC-446E-BE0B-EB5B9562C5A4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12" name="CustomShape 4"/>
          <p:cNvSpPr/>
          <p:nvPr/>
        </p:nvSpPr>
        <p:spPr>
          <a:xfrm>
            <a:off x="5739480" y="3456360"/>
            <a:ext cx="177840" cy="22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5"/>
          <p:cNvSpPr/>
          <p:nvPr/>
        </p:nvSpPr>
        <p:spPr>
          <a:xfrm>
            <a:off x="7028640" y="3647520"/>
            <a:ext cx="177840" cy="22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14" name="" descr=""/>
          <p:cNvPicPr/>
          <p:nvPr/>
        </p:nvPicPr>
        <p:blipFill>
          <a:blip r:embed="rId1"/>
          <a:stretch/>
        </p:blipFill>
        <p:spPr>
          <a:xfrm>
            <a:off x="365760" y="1548720"/>
            <a:ext cx="2191680" cy="2019960"/>
          </a:xfrm>
          <a:prstGeom prst="rect">
            <a:avLst/>
          </a:prstGeom>
          <a:ln w="0">
            <a:noFill/>
          </a:ln>
        </p:spPr>
      </p:pic>
      <p:pic>
        <p:nvPicPr>
          <p:cNvPr id="315" name="" descr=""/>
          <p:cNvPicPr/>
          <p:nvPr/>
        </p:nvPicPr>
        <p:blipFill>
          <a:blip r:embed="rId2"/>
          <a:stretch/>
        </p:blipFill>
        <p:spPr>
          <a:xfrm>
            <a:off x="4028040" y="1603080"/>
            <a:ext cx="2004120" cy="1868760"/>
          </a:xfrm>
          <a:prstGeom prst="rect">
            <a:avLst/>
          </a:prstGeom>
          <a:ln w="0">
            <a:noFill/>
          </a:ln>
        </p:spPr>
      </p:pic>
      <p:pic>
        <p:nvPicPr>
          <p:cNvPr id="316" name="" descr=""/>
          <p:cNvPicPr/>
          <p:nvPr/>
        </p:nvPicPr>
        <p:blipFill>
          <a:blip r:embed="rId3"/>
          <a:stretch/>
        </p:blipFill>
        <p:spPr>
          <a:xfrm>
            <a:off x="1188720" y="3846960"/>
            <a:ext cx="4020480" cy="996480"/>
          </a:xfrm>
          <a:prstGeom prst="rect">
            <a:avLst/>
          </a:prstGeom>
          <a:ln w="0">
            <a:noFill/>
          </a:ln>
        </p:spPr>
      </p:pic>
      <p:pic>
        <p:nvPicPr>
          <p:cNvPr id="317" name="" descr=""/>
          <p:cNvPicPr/>
          <p:nvPr/>
        </p:nvPicPr>
        <p:blipFill>
          <a:blip r:embed="rId4"/>
          <a:stretch/>
        </p:blipFill>
        <p:spPr>
          <a:xfrm>
            <a:off x="548640" y="5212080"/>
            <a:ext cx="5757840" cy="66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Agenda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20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A86FAA8-A606-4A31-88B1-104DFBC4B8E2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21" name="CustomShape 4"/>
          <p:cNvSpPr/>
          <p:nvPr/>
        </p:nvSpPr>
        <p:spPr>
          <a:xfrm>
            <a:off x="7040880" y="2286000"/>
            <a:ext cx="4934880" cy="411192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22" name="" descr=""/>
          <p:cNvPicPr/>
          <p:nvPr/>
        </p:nvPicPr>
        <p:blipFill>
          <a:blip r:embed="rId1"/>
          <a:stretch/>
        </p:blipFill>
        <p:spPr>
          <a:xfrm>
            <a:off x="1005840" y="2535480"/>
            <a:ext cx="10112400" cy="1942200"/>
          </a:xfrm>
          <a:prstGeom prst="rect">
            <a:avLst/>
          </a:prstGeom>
          <a:ln w="0">
            <a:noFill/>
          </a:ln>
        </p:spPr>
      </p:pic>
      <p:sp>
        <p:nvSpPr>
          <p:cNvPr id="323" name="CustomShape 5"/>
          <p:cNvSpPr/>
          <p:nvPr/>
        </p:nvSpPr>
        <p:spPr>
          <a:xfrm>
            <a:off x="457200" y="4389120"/>
            <a:ext cx="136872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Vorstellung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4" name="CustomShape 6"/>
          <p:cNvSpPr/>
          <p:nvPr/>
        </p:nvSpPr>
        <p:spPr>
          <a:xfrm>
            <a:off x="4937760" y="3931920"/>
            <a:ext cx="10029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Analyse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5" name="CustomShape 7"/>
          <p:cNvSpPr/>
          <p:nvPr/>
        </p:nvSpPr>
        <p:spPr>
          <a:xfrm>
            <a:off x="3291840" y="2169720"/>
            <a:ext cx="91152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 u="sng">
                <a:solidFill>
                  <a:srgbClr val="3465a4"/>
                </a:solidFill>
                <a:uFillTx/>
                <a:latin typeface="Arial"/>
                <a:ea typeface="DejaVu Sans"/>
              </a:rPr>
              <a:t>Thema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6" name="CustomShape 8"/>
          <p:cNvSpPr/>
          <p:nvPr/>
        </p:nvSpPr>
        <p:spPr>
          <a:xfrm>
            <a:off x="6949440" y="2194560"/>
            <a:ext cx="100296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Entwurf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7" name="CustomShape 9"/>
          <p:cNvSpPr/>
          <p:nvPr/>
        </p:nvSpPr>
        <p:spPr>
          <a:xfrm>
            <a:off x="8229600" y="4480560"/>
            <a:ext cx="1917360" cy="599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Implementierung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8" name="CustomShape 10"/>
          <p:cNvSpPr/>
          <p:nvPr/>
        </p:nvSpPr>
        <p:spPr>
          <a:xfrm>
            <a:off x="10607040" y="2926080"/>
            <a:ext cx="728640" cy="3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Fazit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Routing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30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31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331F437-67D2-494F-B394-D069F9C21E01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332" name="" descr=""/>
          <p:cNvPicPr/>
          <p:nvPr/>
        </p:nvPicPr>
        <p:blipFill>
          <a:blip r:embed="rId1"/>
          <a:stretch/>
        </p:blipFill>
        <p:spPr>
          <a:xfrm>
            <a:off x="2057400" y="1508040"/>
            <a:ext cx="7543800" cy="474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Projektvorstellung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34" name="CustomShape 2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35" name="CustomShape 3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01FD1D3E-7AB2-4758-98D3-6ABA4F108F14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336" name="" descr=""/>
          <p:cNvPicPr/>
          <p:nvPr/>
        </p:nvPicPr>
        <p:blipFill>
          <a:blip r:embed="rId1"/>
          <a:stretch/>
        </p:blipFill>
        <p:spPr>
          <a:xfrm>
            <a:off x="6858000" y="2009520"/>
            <a:ext cx="2468880" cy="3705120"/>
          </a:xfrm>
          <a:prstGeom prst="rect">
            <a:avLst/>
          </a:prstGeom>
          <a:ln w="0">
            <a:noFill/>
          </a:ln>
        </p:spPr>
      </p:pic>
      <p:pic>
        <p:nvPicPr>
          <p:cNvPr id="337" name="" descr=""/>
          <p:cNvPicPr/>
          <p:nvPr/>
        </p:nvPicPr>
        <p:blipFill>
          <a:blip r:embed="rId2"/>
          <a:stretch/>
        </p:blipFill>
        <p:spPr>
          <a:xfrm>
            <a:off x="829440" y="1517040"/>
            <a:ext cx="3070440" cy="1316520"/>
          </a:xfrm>
          <a:prstGeom prst="rect">
            <a:avLst/>
          </a:prstGeom>
          <a:ln w="0">
            <a:noFill/>
          </a:ln>
        </p:spPr>
      </p:pic>
      <p:pic>
        <p:nvPicPr>
          <p:cNvPr id="338" name="" descr=""/>
          <p:cNvPicPr/>
          <p:nvPr/>
        </p:nvPicPr>
        <p:blipFill>
          <a:blip r:embed="rId3"/>
          <a:stretch/>
        </p:blipFill>
        <p:spPr>
          <a:xfrm>
            <a:off x="822960" y="3108960"/>
            <a:ext cx="5028120" cy="40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Projektziel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40" name="CustomShape 2"/>
          <p:cNvSpPr/>
          <p:nvPr/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Erfassen und Halten der Daten in einer Datenbank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Visualisierung der Routen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Filtern der Daten</a:t>
            </a:r>
            <a:endParaRPr b="0" lang="en-US" sz="2400" spc="-1" strike="noStrike">
              <a:latin typeface="Arial"/>
            </a:endParaRPr>
          </a:p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Beschleunigung der Störungsanalyse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341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42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CCCAAF8-B5F2-4B3A-AD37-1C3DF45E4BFC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  <p:pic>
        <p:nvPicPr>
          <p:cNvPr id="343" name="" descr=""/>
          <p:cNvPicPr/>
          <p:nvPr/>
        </p:nvPicPr>
        <p:blipFill>
          <a:blip r:embed="rId1"/>
          <a:stretch/>
        </p:blipFill>
        <p:spPr>
          <a:xfrm>
            <a:off x="7219080" y="2743200"/>
            <a:ext cx="3524760" cy="283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CustomShape 1"/>
          <p:cNvSpPr/>
          <p:nvPr/>
        </p:nvSpPr>
        <p:spPr>
          <a:xfrm>
            <a:off x="838080" y="668880"/>
            <a:ext cx="10512360" cy="7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</a:pPr>
            <a:r>
              <a:rPr b="0" lang="de-DE" sz="3800" spc="-1" strike="noStrike">
                <a:solidFill>
                  <a:srgbClr val="023e71"/>
                </a:solidFill>
                <a:latin typeface="Calibri"/>
                <a:ea typeface="Open Sans"/>
              </a:rPr>
              <a:t>Projektbegründung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345" name="CustomShape 2"/>
          <p:cNvSpPr/>
          <p:nvPr/>
        </p:nvSpPr>
        <p:spPr>
          <a:xfrm>
            <a:off x="838080" y="1825560"/>
            <a:ext cx="10512360" cy="4348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28600" indent="-225360">
              <a:lnSpc>
                <a:spcPct val="90000"/>
              </a:lnSpc>
              <a:spcBef>
                <a:spcPts val="1001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Die Störungsanalyse ist…</a:t>
            </a:r>
            <a:endParaRPr b="0" lang="en-US" sz="2400" spc="-1" strike="noStrike">
              <a:latin typeface="Arial"/>
            </a:endParaRPr>
          </a:p>
          <a:p>
            <a:pPr lvl="1" marL="864000" indent="-3211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 Light"/>
                <a:ea typeface="DejaVu Sans"/>
              </a:rPr>
              <a:t>zeitintensiv</a:t>
            </a:r>
            <a:endParaRPr b="0" lang="en-US" sz="1800" spc="-1" strike="noStrike">
              <a:latin typeface="Arial"/>
            </a:endParaRPr>
          </a:p>
          <a:p>
            <a:pPr lvl="1" marL="864000" indent="-3211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 Light"/>
                <a:ea typeface="DejaVu Sans"/>
              </a:rPr>
              <a:t>aufwändig</a:t>
            </a:r>
            <a:endParaRPr b="0" lang="en-US" sz="1800" spc="-1" strike="noStrike">
              <a:latin typeface="Arial"/>
            </a:endParaRPr>
          </a:p>
          <a:p>
            <a:pPr marL="228600" indent="-225360">
              <a:lnSpc>
                <a:spcPct val="100000"/>
              </a:lnSpc>
              <a:spcBef>
                <a:spcPts val="1417"/>
              </a:spcBef>
              <a:buClr>
                <a:srgbClr val="1995ff"/>
              </a:buClr>
              <a:buSzPct val="99000"/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Calibri Light"/>
                <a:ea typeface="DejaVu Sans"/>
              </a:rPr>
              <a:t>Die Daten sind…</a:t>
            </a:r>
            <a:endParaRPr b="0" lang="en-US" sz="2400" spc="-1" strike="noStrike">
              <a:latin typeface="Arial"/>
            </a:endParaRPr>
          </a:p>
          <a:p>
            <a:pPr lvl="1" marL="864000" indent="-3211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 Light"/>
                <a:ea typeface="DejaVu Sans"/>
              </a:rPr>
              <a:t>unübersichtlich</a:t>
            </a:r>
            <a:endParaRPr b="0" lang="en-US" sz="1800" spc="-1" strike="noStrike">
              <a:latin typeface="Arial"/>
            </a:endParaRPr>
          </a:p>
          <a:p>
            <a:pPr lvl="1" marL="864000" indent="-3211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 Light"/>
                <a:ea typeface="DejaVu Sans"/>
              </a:rPr>
              <a:t>z.T. dynamisch erzeugt</a:t>
            </a:r>
            <a:endParaRPr b="0" lang="en-US" sz="1800" spc="-1" strike="noStrike">
              <a:latin typeface="Arial"/>
            </a:endParaRPr>
          </a:p>
          <a:p>
            <a:pPr lvl="1" marL="864000" indent="-3211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 Light"/>
                <a:ea typeface="DejaVu Sans"/>
              </a:rPr>
              <a:t>oft unverständlich</a:t>
            </a:r>
            <a:endParaRPr b="0" lang="en-US" sz="1800" spc="-1" strike="noStrike">
              <a:latin typeface="Arial"/>
            </a:endParaRPr>
          </a:p>
          <a:p>
            <a:pPr lvl="1" marL="864000" indent="-32112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 Light"/>
                <a:ea typeface="DejaVu Sans"/>
              </a:rPr>
              <a:t>schwer wiederverwendbar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46" name="CustomShape 3"/>
          <p:cNvSpPr/>
          <p:nvPr/>
        </p:nvSpPr>
        <p:spPr>
          <a:xfrm>
            <a:off x="838080" y="6356520"/>
            <a:ext cx="7311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Boreus GmbH | Routemap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47" name="CustomShape 4"/>
          <p:cNvSpPr/>
          <p:nvPr/>
        </p:nvSpPr>
        <p:spPr>
          <a:xfrm>
            <a:off x="8610480" y="6356520"/>
            <a:ext cx="27399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F82F53D-D024-492C-AE61-0ED86A149B13}" type="slidenum"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&lt;number&gt;</a:t>
            </a:fld>
            <a:r>
              <a:rPr b="0" lang="de-DE" sz="1200" spc="-1" strike="noStrike">
                <a:solidFill>
                  <a:srgbClr val="8b8b8b"/>
                </a:solidFill>
                <a:latin typeface="Calibri Light"/>
                <a:ea typeface="Open Sans Light"/>
              </a:rPr>
              <a:t>/29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</TotalTime>
  <Application>LibreOffice/7.0.5.2$Linux_X86_64 LibreOffice_project/00$Build-2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2020-09-23T06:35:55Z</dcterms:created>
  <dc:creator>Tanja Schwarzrock-Plontasch | release42.de</dc:creator>
  <dc:description/>
  <dc:language>en-US</dc:language>
  <cp:lastModifiedBy/>
  <dcterms:modified xsi:type="dcterms:W3CDTF">2021-07-01T11:46:53Z</dcterms:modified>
  <cp:revision>80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0</vt:i4>
  </property>
  <property fmtid="{D5CDD505-2E9C-101B-9397-08002B2CF9AE}" pid="3" name="HyperlinksChanged">
    <vt:bool>0</vt:bool>
  </property>
  <property fmtid="{D5CDD505-2E9C-101B-9397-08002B2CF9AE}" pid="4" name="LinksUpToDate">
    <vt:bool>0</vt:bool>
  </property>
  <property fmtid="{D5CDD505-2E9C-101B-9397-08002B2CF9AE}" pid="5" name="MMClips">
    <vt:i4>0</vt:i4>
  </property>
  <property fmtid="{D5CDD505-2E9C-101B-9397-08002B2CF9AE}" pid="6" name="Notes">
    <vt:i4>4</vt:i4>
  </property>
  <property fmtid="{D5CDD505-2E9C-101B-9397-08002B2CF9AE}" pid="7" name="PresentationFormat">
    <vt:lpwstr>Breitbild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8</vt:i4>
  </property>
</Properties>
</file>